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7" r:id="rId2"/>
    <p:sldId id="263" r:id="rId3"/>
    <p:sldId id="265" r:id="rId4"/>
    <p:sldId id="266" r:id="rId5"/>
    <p:sldId id="276" r:id="rId6"/>
    <p:sldId id="277" r:id="rId7"/>
    <p:sldId id="256" r:id="rId8"/>
    <p:sldId id="257" r:id="rId9"/>
    <p:sldId id="258" r:id="rId10"/>
    <p:sldId id="259" r:id="rId11"/>
    <p:sldId id="260" r:id="rId12"/>
    <p:sldId id="261" r:id="rId13"/>
    <p:sldId id="262" r:id="rId14"/>
    <p:sldId id="268" r:id="rId15"/>
    <p:sldId id="269" r:id="rId16"/>
    <p:sldId id="270" r:id="rId17"/>
    <p:sldId id="271" r:id="rId18"/>
    <p:sldId id="272" r:id="rId19"/>
    <p:sldId id="279" r:id="rId20"/>
    <p:sldId id="280" r:id="rId21"/>
    <p:sldId id="278" r:id="rId22"/>
    <p:sldId id="273" r:id="rId23"/>
    <p:sldId id="274" r:id="rId24"/>
    <p:sldId id="281" r:id="rId25"/>
    <p:sldId id="275" r:id="rId2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030A0"/>
    <a:srgbClr val="0070C0"/>
    <a:srgbClr val="767171"/>
    <a:srgbClr val="C0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36DEE3-37B3-4AA8-B745-8E452FCAE152}" v="205" dt="2021-01-19T12:34:52.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38" y="90"/>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D81E9-CA54-4E16-8B23-B239346D1D2A}" type="datetimeFigureOut">
              <a:rPr lang="pt-BR" smtClean="0"/>
              <a:t>22/01/2021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1998D9-767D-4046-BEF7-F02323A856B3}" type="slidenum">
              <a:rPr lang="pt-BR" smtClean="0"/>
              <a:t>‹nº›</a:t>
            </a:fld>
            <a:endParaRPr lang="pt-BR"/>
          </a:p>
        </p:txBody>
      </p:sp>
    </p:spTree>
    <p:extLst>
      <p:ext uri="{BB962C8B-B14F-4D97-AF65-F5344CB8AC3E}">
        <p14:creationId xmlns:p14="http://schemas.microsoft.com/office/powerpoint/2010/main" val="297457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71998D9-767D-4046-BEF7-F02323A856B3}" type="slidenum">
              <a:rPr lang="pt-BR" smtClean="0"/>
              <a:t>1</a:t>
            </a:fld>
            <a:endParaRPr lang="pt-BR"/>
          </a:p>
        </p:txBody>
      </p:sp>
    </p:spTree>
    <p:extLst>
      <p:ext uri="{BB962C8B-B14F-4D97-AF65-F5344CB8AC3E}">
        <p14:creationId xmlns:p14="http://schemas.microsoft.com/office/powerpoint/2010/main" val="77043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8ACFED-95EF-44FD-A952-3D225A8608D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C54DF97A-63FF-474E-895A-C954E02F64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98CDB887-F637-4B23-B574-64EEDAE02FD3}"/>
              </a:ext>
            </a:extLst>
          </p:cNvPr>
          <p:cNvSpPr>
            <a:spLocks noGrp="1"/>
          </p:cNvSpPr>
          <p:nvPr>
            <p:ph type="dt" sz="half" idx="10"/>
          </p:nvPr>
        </p:nvSpPr>
        <p:spPr/>
        <p:txBody>
          <a:bodyPr/>
          <a:lstStyle/>
          <a:p>
            <a:fld id="{7AC5B3CC-C6F4-49DC-B5F7-93A3750C5555}" type="datetimeFigureOut">
              <a:rPr lang="en-US" smtClean="0"/>
              <a:t>1/22/2021</a:t>
            </a:fld>
            <a:endParaRPr lang="en-US"/>
          </a:p>
        </p:txBody>
      </p:sp>
      <p:sp>
        <p:nvSpPr>
          <p:cNvPr id="5" name="Espaço Reservado para Rodapé 4">
            <a:extLst>
              <a:ext uri="{FF2B5EF4-FFF2-40B4-BE49-F238E27FC236}">
                <a16:creationId xmlns:a16="http://schemas.microsoft.com/office/drawing/2014/main" id="{62FB03EB-CE14-473B-8516-79C51B8561D2}"/>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7F83DE13-587E-4E89-B82D-B1A34BA8FF19}"/>
              </a:ext>
            </a:extLst>
          </p:cNvPr>
          <p:cNvSpPr>
            <a:spLocks noGrp="1"/>
          </p:cNvSpPr>
          <p:nvPr>
            <p:ph type="sldNum" sz="quarter" idx="12"/>
          </p:nvPr>
        </p:nvSpPr>
        <p:spPr/>
        <p:txBody>
          <a:bodyPr/>
          <a:lstStyle/>
          <a:p>
            <a:fld id="{DD515961-6D20-4182-A584-916E8D3B44DB}" type="slidenum">
              <a:rPr lang="en-US" smtClean="0"/>
              <a:t>‹nº›</a:t>
            </a:fld>
            <a:endParaRPr lang="en-US"/>
          </a:p>
        </p:txBody>
      </p:sp>
    </p:spTree>
    <p:extLst>
      <p:ext uri="{BB962C8B-B14F-4D97-AF65-F5344CB8AC3E}">
        <p14:creationId xmlns:p14="http://schemas.microsoft.com/office/powerpoint/2010/main" val="2387891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733FBE-61A5-4D09-8D4E-57F2B6414C39}"/>
              </a:ext>
            </a:extLst>
          </p:cNvPr>
          <p:cNvSpPr>
            <a:spLocks noGrp="1"/>
          </p:cNvSpPr>
          <p:nvPr>
            <p:ph type="title"/>
          </p:nvPr>
        </p:nvSpPr>
        <p:spPr/>
        <p:txBody>
          <a:bodyPr/>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698AF85D-8A46-45FE-B01A-10B88E9496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813F254F-E77B-47D8-8B5C-E2EF289EE166}"/>
              </a:ext>
            </a:extLst>
          </p:cNvPr>
          <p:cNvSpPr>
            <a:spLocks noGrp="1"/>
          </p:cNvSpPr>
          <p:nvPr>
            <p:ph type="dt" sz="half" idx="10"/>
          </p:nvPr>
        </p:nvSpPr>
        <p:spPr/>
        <p:txBody>
          <a:bodyPr/>
          <a:lstStyle/>
          <a:p>
            <a:fld id="{7AC5B3CC-C6F4-49DC-B5F7-93A3750C5555}" type="datetimeFigureOut">
              <a:rPr lang="en-US" smtClean="0"/>
              <a:t>1/22/2021</a:t>
            </a:fld>
            <a:endParaRPr lang="en-US"/>
          </a:p>
        </p:txBody>
      </p:sp>
      <p:sp>
        <p:nvSpPr>
          <p:cNvPr id="5" name="Espaço Reservado para Rodapé 4">
            <a:extLst>
              <a:ext uri="{FF2B5EF4-FFF2-40B4-BE49-F238E27FC236}">
                <a16:creationId xmlns:a16="http://schemas.microsoft.com/office/drawing/2014/main" id="{72795292-D2CD-4030-A8BF-AEA1CCCEE83E}"/>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277AEB85-2FF0-474D-BB67-007508975757}"/>
              </a:ext>
            </a:extLst>
          </p:cNvPr>
          <p:cNvSpPr>
            <a:spLocks noGrp="1"/>
          </p:cNvSpPr>
          <p:nvPr>
            <p:ph type="sldNum" sz="quarter" idx="12"/>
          </p:nvPr>
        </p:nvSpPr>
        <p:spPr/>
        <p:txBody>
          <a:bodyPr/>
          <a:lstStyle/>
          <a:p>
            <a:fld id="{DD515961-6D20-4182-A584-916E8D3B44DB}" type="slidenum">
              <a:rPr lang="en-US" smtClean="0"/>
              <a:t>‹nº›</a:t>
            </a:fld>
            <a:endParaRPr lang="en-US"/>
          </a:p>
        </p:txBody>
      </p:sp>
    </p:spTree>
    <p:extLst>
      <p:ext uri="{BB962C8B-B14F-4D97-AF65-F5344CB8AC3E}">
        <p14:creationId xmlns:p14="http://schemas.microsoft.com/office/powerpoint/2010/main" val="2524286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56BD80D-60B5-4A2B-89AC-BD0A8D2705A2}"/>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DF88C85A-7B92-4C3A-A5F5-775A4831EA1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4C3BC585-9B47-49D5-9D74-5DC40138A1D2}"/>
              </a:ext>
            </a:extLst>
          </p:cNvPr>
          <p:cNvSpPr>
            <a:spLocks noGrp="1"/>
          </p:cNvSpPr>
          <p:nvPr>
            <p:ph type="dt" sz="half" idx="10"/>
          </p:nvPr>
        </p:nvSpPr>
        <p:spPr/>
        <p:txBody>
          <a:bodyPr/>
          <a:lstStyle/>
          <a:p>
            <a:fld id="{7AC5B3CC-C6F4-49DC-B5F7-93A3750C5555}" type="datetimeFigureOut">
              <a:rPr lang="en-US" smtClean="0"/>
              <a:t>1/22/2021</a:t>
            </a:fld>
            <a:endParaRPr lang="en-US"/>
          </a:p>
        </p:txBody>
      </p:sp>
      <p:sp>
        <p:nvSpPr>
          <p:cNvPr id="5" name="Espaço Reservado para Rodapé 4">
            <a:extLst>
              <a:ext uri="{FF2B5EF4-FFF2-40B4-BE49-F238E27FC236}">
                <a16:creationId xmlns:a16="http://schemas.microsoft.com/office/drawing/2014/main" id="{17ABF8B3-893F-4FCA-8E93-6A1532BA964A}"/>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5747ACE3-E93B-4E8B-AA14-BBCA325E2362}"/>
              </a:ext>
            </a:extLst>
          </p:cNvPr>
          <p:cNvSpPr>
            <a:spLocks noGrp="1"/>
          </p:cNvSpPr>
          <p:nvPr>
            <p:ph type="sldNum" sz="quarter" idx="12"/>
          </p:nvPr>
        </p:nvSpPr>
        <p:spPr/>
        <p:txBody>
          <a:bodyPr/>
          <a:lstStyle/>
          <a:p>
            <a:fld id="{DD515961-6D20-4182-A584-916E8D3B44DB}" type="slidenum">
              <a:rPr lang="en-US" smtClean="0"/>
              <a:t>‹nº›</a:t>
            </a:fld>
            <a:endParaRPr lang="en-US"/>
          </a:p>
        </p:txBody>
      </p:sp>
    </p:spTree>
    <p:extLst>
      <p:ext uri="{BB962C8B-B14F-4D97-AF65-F5344CB8AC3E}">
        <p14:creationId xmlns:p14="http://schemas.microsoft.com/office/powerpoint/2010/main" val="2257090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76FDEA-16C7-46B6-8295-85E0E9FB6FC2}"/>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7AE05CBB-CB21-4530-B811-BC68808FE024}"/>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84F21A9E-16ED-4716-8FB3-DAF0A1F155AA}"/>
              </a:ext>
            </a:extLst>
          </p:cNvPr>
          <p:cNvSpPr>
            <a:spLocks noGrp="1"/>
          </p:cNvSpPr>
          <p:nvPr>
            <p:ph type="dt" sz="half" idx="10"/>
          </p:nvPr>
        </p:nvSpPr>
        <p:spPr/>
        <p:txBody>
          <a:bodyPr/>
          <a:lstStyle/>
          <a:p>
            <a:fld id="{7AC5B3CC-C6F4-49DC-B5F7-93A3750C5555}" type="datetimeFigureOut">
              <a:rPr lang="en-US" smtClean="0"/>
              <a:t>1/22/2021</a:t>
            </a:fld>
            <a:endParaRPr lang="en-US"/>
          </a:p>
        </p:txBody>
      </p:sp>
      <p:sp>
        <p:nvSpPr>
          <p:cNvPr id="5" name="Espaço Reservado para Rodapé 4">
            <a:extLst>
              <a:ext uri="{FF2B5EF4-FFF2-40B4-BE49-F238E27FC236}">
                <a16:creationId xmlns:a16="http://schemas.microsoft.com/office/drawing/2014/main" id="{85FAB436-0819-462A-B8CC-EE3621EA5E62}"/>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AC96223D-F146-47A4-9407-BF72EDED3911}"/>
              </a:ext>
            </a:extLst>
          </p:cNvPr>
          <p:cNvSpPr>
            <a:spLocks noGrp="1"/>
          </p:cNvSpPr>
          <p:nvPr>
            <p:ph type="sldNum" sz="quarter" idx="12"/>
          </p:nvPr>
        </p:nvSpPr>
        <p:spPr/>
        <p:txBody>
          <a:bodyPr/>
          <a:lstStyle/>
          <a:p>
            <a:fld id="{DD515961-6D20-4182-A584-916E8D3B44DB}" type="slidenum">
              <a:rPr lang="en-US" smtClean="0"/>
              <a:t>‹nº›</a:t>
            </a:fld>
            <a:endParaRPr lang="en-US"/>
          </a:p>
        </p:txBody>
      </p:sp>
    </p:spTree>
    <p:extLst>
      <p:ext uri="{BB962C8B-B14F-4D97-AF65-F5344CB8AC3E}">
        <p14:creationId xmlns:p14="http://schemas.microsoft.com/office/powerpoint/2010/main" val="956150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E52884-C677-46A5-ACDD-CC6452AC841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A1D4426E-2EC1-4588-863C-397930C5F0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E478083-553A-45FA-9948-782C657CFF96}"/>
              </a:ext>
            </a:extLst>
          </p:cNvPr>
          <p:cNvSpPr>
            <a:spLocks noGrp="1"/>
          </p:cNvSpPr>
          <p:nvPr>
            <p:ph type="dt" sz="half" idx="10"/>
          </p:nvPr>
        </p:nvSpPr>
        <p:spPr/>
        <p:txBody>
          <a:bodyPr/>
          <a:lstStyle/>
          <a:p>
            <a:fld id="{7AC5B3CC-C6F4-49DC-B5F7-93A3750C5555}" type="datetimeFigureOut">
              <a:rPr lang="en-US" smtClean="0"/>
              <a:t>1/22/2021</a:t>
            </a:fld>
            <a:endParaRPr lang="en-US"/>
          </a:p>
        </p:txBody>
      </p:sp>
      <p:sp>
        <p:nvSpPr>
          <p:cNvPr id="5" name="Espaço Reservado para Rodapé 4">
            <a:extLst>
              <a:ext uri="{FF2B5EF4-FFF2-40B4-BE49-F238E27FC236}">
                <a16:creationId xmlns:a16="http://schemas.microsoft.com/office/drawing/2014/main" id="{5CC69336-AFD3-48E6-9C9A-C6C34B4958BD}"/>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8D901F86-97A6-4038-B246-44C4097B4186}"/>
              </a:ext>
            </a:extLst>
          </p:cNvPr>
          <p:cNvSpPr>
            <a:spLocks noGrp="1"/>
          </p:cNvSpPr>
          <p:nvPr>
            <p:ph type="sldNum" sz="quarter" idx="12"/>
          </p:nvPr>
        </p:nvSpPr>
        <p:spPr/>
        <p:txBody>
          <a:bodyPr/>
          <a:lstStyle/>
          <a:p>
            <a:fld id="{DD515961-6D20-4182-A584-916E8D3B44DB}" type="slidenum">
              <a:rPr lang="en-US" smtClean="0"/>
              <a:t>‹nº›</a:t>
            </a:fld>
            <a:endParaRPr lang="en-US"/>
          </a:p>
        </p:txBody>
      </p:sp>
    </p:spTree>
    <p:extLst>
      <p:ext uri="{BB962C8B-B14F-4D97-AF65-F5344CB8AC3E}">
        <p14:creationId xmlns:p14="http://schemas.microsoft.com/office/powerpoint/2010/main" val="3708027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FCCAFF-AA85-44AC-B83E-664C9127A82D}"/>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C15D53DB-8359-43C7-98BB-926F40F2D79F}"/>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a:extLst>
              <a:ext uri="{FF2B5EF4-FFF2-40B4-BE49-F238E27FC236}">
                <a16:creationId xmlns:a16="http://schemas.microsoft.com/office/drawing/2014/main" id="{3C8B4180-E98E-4A16-9C56-7DD432C7BF70}"/>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4">
            <a:extLst>
              <a:ext uri="{FF2B5EF4-FFF2-40B4-BE49-F238E27FC236}">
                <a16:creationId xmlns:a16="http://schemas.microsoft.com/office/drawing/2014/main" id="{40456D4E-FA26-4B95-9E2A-135225528B80}"/>
              </a:ext>
            </a:extLst>
          </p:cNvPr>
          <p:cNvSpPr>
            <a:spLocks noGrp="1"/>
          </p:cNvSpPr>
          <p:nvPr>
            <p:ph type="dt" sz="half" idx="10"/>
          </p:nvPr>
        </p:nvSpPr>
        <p:spPr/>
        <p:txBody>
          <a:bodyPr/>
          <a:lstStyle/>
          <a:p>
            <a:fld id="{7AC5B3CC-C6F4-49DC-B5F7-93A3750C5555}" type="datetimeFigureOut">
              <a:rPr lang="en-US" smtClean="0"/>
              <a:t>1/22/2021</a:t>
            </a:fld>
            <a:endParaRPr lang="en-US"/>
          </a:p>
        </p:txBody>
      </p:sp>
      <p:sp>
        <p:nvSpPr>
          <p:cNvPr id="6" name="Espaço Reservado para Rodapé 5">
            <a:extLst>
              <a:ext uri="{FF2B5EF4-FFF2-40B4-BE49-F238E27FC236}">
                <a16:creationId xmlns:a16="http://schemas.microsoft.com/office/drawing/2014/main" id="{89A4AA07-2208-4A64-A948-F6C30E758A02}"/>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D785394C-5B94-4031-9AC3-D796183C54B6}"/>
              </a:ext>
            </a:extLst>
          </p:cNvPr>
          <p:cNvSpPr>
            <a:spLocks noGrp="1"/>
          </p:cNvSpPr>
          <p:nvPr>
            <p:ph type="sldNum" sz="quarter" idx="12"/>
          </p:nvPr>
        </p:nvSpPr>
        <p:spPr/>
        <p:txBody>
          <a:bodyPr/>
          <a:lstStyle/>
          <a:p>
            <a:fld id="{DD515961-6D20-4182-A584-916E8D3B44DB}" type="slidenum">
              <a:rPr lang="en-US" smtClean="0"/>
              <a:t>‹nº›</a:t>
            </a:fld>
            <a:endParaRPr lang="en-US"/>
          </a:p>
        </p:txBody>
      </p:sp>
    </p:spTree>
    <p:extLst>
      <p:ext uri="{BB962C8B-B14F-4D97-AF65-F5344CB8AC3E}">
        <p14:creationId xmlns:p14="http://schemas.microsoft.com/office/powerpoint/2010/main" val="1659742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6CD6E-DE8B-4FE5-BD22-D5D04F5D3839}"/>
              </a:ext>
            </a:extLst>
          </p:cNvPr>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E74AF6A3-26DA-449A-BCC2-EE5BE9F294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118CEB9-0841-4CAC-AA7B-8B476E82590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Texto 4">
            <a:extLst>
              <a:ext uri="{FF2B5EF4-FFF2-40B4-BE49-F238E27FC236}">
                <a16:creationId xmlns:a16="http://schemas.microsoft.com/office/drawing/2014/main" id="{95316994-0EB3-4194-AAA9-7789193F9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59DDF001-1C28-41FA-BB3A-A56C77D20951}"/>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6">
            <a:extLst>
              <a:ext uri="{FF2B5EF4-FFF2-40B4-BE49-F238E27FC236}">
                <a16:creationId xmlns:a16="http://schemas.microsoft.com/office/drawing/2014/main" id="{62CC1F85-210C-4B2A-817E-3683E3E25322}"/>
              </a:ext>
            </a:extLst>
          </p:cNvPr>
          <p:cNvSpPr>
            <a:spLocks noGrp="1"/>
          </p:cNvSpPr>
          <p:nvPr>
            <p:ph type="dt" sz="half" idx="10"/>
          </p:nvPr>
        </p:nvSpPr>
        <p:spPr/>
        <p:txBody>
          <a:bodyPr/>
          <a:lstStyle/>
          <a:p>
            <a:fld id="{7AC5B3CC-C6F4-49DC-B5F7-93A3750C5555}" type="datetimeFigureOut">
              <a:rPr lang="en-US" smtClean="0"/>
              <a:t>1/22/2021</a:t>
            </a:fld>
            <a:endParaRPr lang="en-US"/>
          </a:p>
        </p:txBody>
      </p:sp>
      <p:sp>
        <p:nvSpPr>
          <p:cNvPr id="8" name="Espaço Reservado para Rodapé 7">
            <a:extLst>
              <a:ext uri="{FF2B5EF4-FFF2-40B4-BE49-F238E27FC236}">
                <a16:creationId xmlns:a16="http://schemas.microsoft.com/office/drawing/2014/main" id="{A0F689E6-EB21-4B85-9FE6-C66C400AAE19}"/>
              </a:ext>
            </a:extLst>
          </p:cNvPr>
          <p:cNvSpPr>
            <a:spLocks noGrp="1"/>
          </p:cNvSpPr>
          <p:nvPr>
            <p:ph type="ftr" sz="quarter" idx="11"/>
          </p:nvPr>
        </p:nvSpPr>
        <p:spPr/>
        <p:txBody>
          <a:bodyPr/>
          <a:lstStyle/>
          <a:p>
            <a:endParaRPr lang="en-US"/>
          </a:p>
        </p:txBody>
      </p:sp>
      <p:sp>
        <p:nvSpPr>
          <p:cNvPr id="9" name="Espaço Reservado para Número de Slide 8">
            <a:extLst>
              <a:ext uri="{FF2B5EF4-FFF2-40B4-BE49-F238E27FC236}">
                <a16:creationId xmlns:a16="http://schemas.microsoft.com/office/drawing/2014/main" id="{FC422ECC-E418-4E74-BB2B-369C203D0DF1}"/>
              </a:ext>
            </a:extLst>
          </p:cNvPr>
          <p:cNvSpPr>
            <a:spLocks noGrp="1"/>
          </p:cNvSpPr>
          <p:nvPr>
            <p:ph type="sldNum" sz="quarter" idx="12"/>
          </p:nvPr>
        </p:nvSpPr>
        <p:spPr/>
        <p:txBody>
          <a:bodyPr/>
          <a:lstStyle/>
          <a:p>
            <a:fld id="{DD515961-6D20-4182-A584-916E8D3B44DB}" type="slidenum">
              <a:rPr lang="en-US" smtClean="0"/>
              <a:t>‹nº›</a:t>
            </a:fld>
            <a:endParaRPr lang="en-US"/>
          </a:p>
        </p:txBody>
      </p:sp>
    </p:spTree>
    <p:extLst>
      <p:ext uri="{BB962C8B-B14F-4D97-AF65-F5344CB8AC3E}">
        <p14:creationId xmlns:p14="http://schemas.microsoft.com/office/powerpoint/2010/main" val="2685523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4DEDEC-41BF-41DE-950F-665A0DDF1483}"/>
              </a:ext>
            </a:extLst>
          </p:cNvPr>
          <p:cNvSpPr>
            <a:spLocks noGrp="1"/>
          </p:cNvSpPr>
          <p:nvPr>
            <p:ph type="title"/>
          </p:nvPr>
        </p:nvSpPr>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72F791F6-7231-4EC5-A1BD-866FC0423921}"/>
              </a:ext>
            </a:extLst>
          </p:cNvPr>
          <p:cNvSpPr>
            <a:spLocks noGrp="1"/>
          </p:cNvSpPr>
          <p:nvPr>
            <p:ph type="dt" sz="half" idx="10"/>
          </p:nvPr>
        </p:nvSpPr>
        <p:spPr/>
        <p:txBody>
          <a:bodyPr/>
          <a:lstStyle/>
          <a:p>
            <a:fld id="{7AC5B3CC-C6F4-49DC-B5F7-93A3750C5555}" type="datetimeFigureOut">
              <a:rPr lang="en-US" smtClean="0"/>
              <a:t>1/22/2021</a:t>
            </a:fld>
            <a:endParaRPr lang="en-US"/>
          </a:p>
        </p:txBody>
      </p:sp>
      <p:sp>
        <p:nvSpPr>
          <p:cNvPr id="4" name="Espaço Reservado para Rodapé 3">
            <a:extLst>
              <a:ext uri="{FF2B5EF4-FFF2-40B4-BE49-F238E27FC236}">
                <a16:creationId xmlns:a16="http://schemas.microsoft.com/office/drawing/2014/main" id="{F7EAF087-9BB8-4F8D-AA4C-A8AFE7C12347}"/>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782D41D3-10A7-44FD-A35D-FA335C6CAB88}"/>
              </a:ext>
            </a:extLst>
          </p:cNvPr>
          <p:cNvSpPr>
            <a:spLocks noGrp="1"/>
          </p:cNvSpPr>
          <p:nvPr>
            <p:ph type="sldNum" sz="quarter" idx="12"/>
          </p:nvPr>
        </p:nvSpPr>
        <p:spPr/>
        <p:txBody>
          <a:bodyPr/>
          <a:lstStyle/>
          <a:p>
            <a:fld id="{DD515961-6D20-4182-A584-916E8D3B44DB}" type="slidenum">
              <a:rPr lang="en-US" smtClean="0"/>
              <a:t>‹nº›</a:t>
            </a:fld>
            <a:endParaRPr lang="en-US"/>
          </a:p>
        </p:txBody>
      </p:sp>
    </p:spTree>
    <p:extLst>
      <p:ext uri="{BB962C8B-B14F-4D97-AF65-F5344CB8AC3E}">
        <p14:creationId xmlns:p14="http://schemas.microsoft.com/office/powerpoint/2010/main" val="155056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7F6A32F-C9E6-4A91-B342-00879551F6A9}"/>
              </a:ext>
            </a:extLst>
          </p:cNvPr>
          <p:cNvSpPr>
            <a:spLocks noGrp="1"/>
          </p:cNvSpPr>
          <p:nvPr>
            <p:ph type="dt" sz="half" idx="10"/>
          </p:nvPr>
        </p:nvSpPr>
        <p:spPr/>
        <p:txBody>
          <a:bodyPr/>
          <a:lstStyle/>
          <a:p>
            <a:fld id="{7AC5B3CC-C6F4-49DC-B5F7-93A3750C5555}" type="datetimeFigureOut">
              <a:rPr lang="en-US" smtClean="0"/>
              <a:t>1/22/2021</a:t>
            </a:fld>
            <a:endParaRPr lang="en-US"/>
          </a:p>
        </p:txBody>
      </p:sp>
      <p:sp>
        <p:nvSpPr>
          <p:cNvPr id="3" name="Espaço Reservado para Rodapé 2">
            <a:extLst>
              <a:ext uri="{FF2B5EF4-FFF2-40B4-BE49-F238E27FC236}">
                <a16:creationId xmlns:a16="http://schemas.microsoft.com/office/drawing/2014/main" id="{13810D2B-316A-4B5B-8BB5-CBE8E07C49F0}"/>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07F2DF4B-E018-4048-BAFE-3701BC829D2F}"/>
              </a:ext>
            </a:extLst>
          </p:cNvPr>
          <p:cNvSpPr>
            <a:spLocks noGrp="1"/>
          </p:cNvSpPr>
          <p:nvPr>
            <p:ph type="sldNum" sz="quarter" idx="12"/>
          </p:nvPr>
        </p:nvSpPr>
        <p:spPr/>
        <p:txBody>
          <a:bodyPr/>
          <a:lstStyle/>
          <a:p>
            <a:fld id="{DD515961-6D20-4182-A584-916E8D3B44DB}" type="slidenum">
              <a:rPr lang="en-US" smtClean="0"/>
              <a:t>‹nº›</a:t>
            </a:fld>
            <a:endParaRPr lang="en-US"/>
          </a:p>
        </p:txBody>
      </p:sp>
    </p:spTree>
    <p:extLst>
      <p:ext uri="{BB962C8B-B14F-4D97-AF65-F5344CB8AC3E}">
        <p14:creationId xmlns:p14="http://schemas.microsoft.com/office/powerpoint/2010/main" val="260282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01FBCD-49BE-4562-86C3-1745A533198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2B55F1F2-47AE-461F-9D36-887D3A9A21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Texto 3">
            <a:extLst>
              <a:ext uri="{FF2B5EF4-FFF2-40B4-BE49-F238E27FC236}">
                <a16:creationId xmlns:a16="http://schemas.microsoft.com/office/drawing/2014/main" id="{853AE5EE-2961-496B-961B-B1DB4969C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E8E7C0-DDB0-4110-8EB6-68D5715B4C63}"/>
              </a:ext>
            </a:extLst>
          </p:cNvPr>
          <p:cNvSpPr>
            <a:spLocks noGrp="1"/>
          </p:cNvSpPr>
          <p:nvPr>
            <p:ph type="dt" sz="half" idx="10"/>
          </p:nvPr>
        </p:nvSpPr>
        <p:spPr/>
        <p:txBody>
          <a:bodyPr/>
          <a:lstStyle/>
          <a:p>
            <a:fld id="{7AC5B3CC-C6F4-49DC-B5F7-93A3750C5555}" type="datetimeFigureOut">
              <a:rPr lang="en-US" smtClean="0"/>
              <a:t>1/22/2021</a:t>
            </a:fld>
            <a:endParaRPr lang="en-US"/>
          </a:p>
        </p:txBody>
      </p:sp>
      <p:sp>
        <p:nvSpPr>
          <p:cNvPr id="6" name="Espaço Reservado para Rodapé 5">
            <a:extLst>
              <a:ext uri="{FF2B5EF4-FFF2-40B4-BE49-F238E27FC236}">
                <a16:creationId xmlns:a16="http://schemas.microsoft.com/office/drawing/2014/main" id="{8768FC25-3193-4AA1-A5D8-685FA8FB77C9}"/>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D9976B9F-194F-4C60-AA6C-3D66DB7A10DF}"/>
              </a:ext>
            </a:extLst>
          </p:cNvPr>
          <p:cNvSpPr>
            <a:spLocks noGrp="1"/>
          </p:cNvSpPr>
          <p:nvPr>
            <p:ph type="sldNum" sz="quarter" idx="12"/>
          </p:nvPr>
        </p:nvSpPr>
        <p:spPr/>
        <p:txBody>
          <a:bodyPr/>
          <a:lstStyle/>
          <a:p>
            <a:fld id="{DD515961-6D20-4182-A584-916E8D3B44DB}" type="slidenum">
              <a:rPr lang="en-US" smtClean="0"/>
              <a:t>‹nº›</a:t>
            </a:fld>
            <a:endParaRPr lang="en-US"/>
          </a:p>
        </p:txBody>
      </p:sp>
    </p:spTree>
    <p:extLst>
      <p:ext uri="{BB962C8B-B14F-4D97-AF65-F5344CB8AC3E}">
        <p14:creationId xmlns:p14="http://schemas.microsoft.com/office/powerpoint/2010/main" val="1927952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2849A5-13AC-41A2-8A3E-367FC219917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Imagem 2">
            <a:extLst>
              <a:ext uri="{FF2B5EF4-FFF2-40B4-BE49-F238E27FC236}">
                <a16:creationId xmlns:a16="http://schemas.microsoft.com/office/drawing/2014/main" id="{0E8EA41B-225E-42D7-8C26-BF9ADAA26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ço Reservado para Texto 3">
            <a:extLst>
              <a:ext uri="{FF2B5EF4-FFF2-40B4-BE49-F238E27FC236}">
                <a16:creationId xmlns:a16="http://schemas.microsoft.com/office/drawing/2014/main" id="{9CCDC90C-C3EF-4371-AEF5-9EBF18BF9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3368CFB-C770-492E-B6F3-30E2DB4290B2}"/>
              </a:ext>
            </a:extLst>
          </p:cNvPr>
          <p:cNvSpPr>
            <a:spLocks noGrp="1"/>
          </p:cNvSpPr>
          <p:nvPr>
            <p:ph type="dt" sz="half" idx="10"/>
          </p:nvPr>
        </p:nvSpPr>
        <p:spPr/>
        <p:txBody>
          <a:bodyPr/>
          <a:lstStyle/>
          <a:p>
            <a:fld id="{7AC5B3CC-C6F4-49DC-B5F7-93A3750C5555}" type="datetimeFigureOut">
              <a:rPr lang="en-US" smtClean="0"/>
              <a:t>1/22/2021</a:t>
            </a:fld>
            <a:endParaRPr lang="en-US"/>
          </a:p>
        </p:txBody>
      </p:sp>
      <p:sp>
        <p:nvSpPr>
          <p:cNvPr id="6" name="Espaço Reservado para Rodapé 5">
            <a:extLst>
              <a:ext uri="{FF2B5EF4-FFF2-40B4-BE49-F238E27FC236}">
                <a16:creationId xmlns:a16="http://schemas.microsoft.com/office/drawing/2014/main" id="{B9393341-8F99-4A40-861C-68CF555C70AA}"/>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181CEE6D-DCAF-4E0E-829C-E8D5AED42540}"/>
              </a:ext>
            </a:extLst>
          </p:cNvPr>
          <p:cNvSpPr>
            <a:spLocks noGrp="1"/>
          </p:cNvSpPr>
          <p:nvPr>
            <p:ph type="sldNum" sz="quarter" idx="12"/>
          </p:nvPr>
        </p:nvSpPr>
        <p:spPr/>
        <p:txBody>
          <a:bodyPr/>
          <a:lstStyle/>
          <a:p>
            <a:fld id="{DD515961-6D20-4182-A584-916E8D3B44DB}" type="slidenum">
              <a:rPr lang="en-US" smtClean="0"/>
              <a:t>‹nº›</a:t>
            </a:fld>
            <a:endParaRPr lang="en-US"/>
          </a:p>
        </p:txBody>
      </p:sp>
    </p:spTree>
    <p:extLst>
      <p:ext uri="{BB962C8B-B14F-4D97-AF65-F5344CB8AC3E}">
        <p14:creationId xmlns:p14="http://schemas.microsoft.com/office/powerpoint/2010/main" val="410283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AC1306A-9DB1-4B92-9423-0224FA4434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A500ED07-1C08-4F29-ACE8-2038D4FC16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1B354162-D560-4BAF-BE19-317B2B88E9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5B3CC-C6F4-49DC-B5F7-93A3750C5555}" type="datetimeFigureOut">
              <a:rPr lang="en-US" smtClean="0"/>
              <a:t>1/22/2021</a:t>
            </a:fld>
            <a:endParaRPr lang="en-US"/>
          </a:p>
        </p:txBody>
      </p:sp>
      <p:sp>
        <p:nvSpPr>
          <p:cNvPr id="5" name="Espaço Reservado para Rodapé 4">
            <a:extLst>
              <a:ext uri="{FF2B5EF4-FFF2-40B4-BE49-F238E27FC236}">
                <a16:creationId xmlns:a16="http://schemas.microsoft.com/office/drawing/2014/main" id="{3E11D925-AD56-425E-9BD3-1715D0901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ço Reservado para Número de Slide 5">
            <a:extLst>
              <a:ext uri="{FF2B5EF4-FFF2-40B4-BE49-F238E27FC236}">
                <a16:creationId xmlns:a16="http://schemas.microsoft.com/office/drawing/2014/main" id="{CDA11486-59AF-4398-B7D7-BEE4AF3E2E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515961-6D20-4182-A584-916E8D3B44DB}" type="slidenum">
              <a:rPr lang="en-US" smtClean="0"/>
              <a:t>‹nº›</a:t>
            </a:fld>
            <a:endParaRPr lang="en-US"/>
          </a:p>
        </p:txBody>
      </p:sp>
    </p:spTree>
    <p:extLst>
      <p:ext uri="{BB962C8B-B14F-4D97-AF65-F5344CB8AC3E}">
        <p14:creationId xmlns:p14="http://schemas.microsoft.com/office/powerpoint/2010/main" val="2911126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google.com/imgres?imgurl=https%3A%2F%2Fw7.pngwing.com%2Fpngs%2F761%2F575%2Fpng-transparent-brand-used-car-sales-informatica-logo-vehicle-informatica-thumbnail.png&amp;imgrefurl=https%3A%2F%2Fwww.pngwing.com%2Fen%2Fsearch%3Fq%3Dinformatica&amp;tbnid=rtygHq0lfETeoM&amp;vet=12ahUKEwic-KiC74juAhU6ALkGHSDSCHAQMygcegUIARD0AQ..i&amp;docid=wlYM_FDurlgxHM&amp;w=360&amp;h=324&amp;q=informatica%20png&amp;client=opera-gx&amp;ved=2ahUKEwic-KiC74juAhU6ALkGHSDSCHAQMygcegUIARD0AQ"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url?sa=i&amp;url=https%3A%2F%2Fwww.seesp.org.br%2Fsite%2Findex.php%2Fcomunicacao%2Fnoticias%2Fitem%2F19495-artigo-celebrando-a-informatica-e-as-mulheres-computadoras-eletronicas&amp;psig=AOvVaw3Y9-6R8F32LIZSzotul8b9&amp;ust=1609954436249000&amp;source=images&amp;cd=vfe&amp;ved=0CAIQjRxqFwoTCNCX2eSphe4CFQAAAAAdAAAAABAJ" TargetMode="External"/><Relationship Id="rId7" Type="http://schemas.microsoft.com/office/2007/relationships/hdphoto" Target="../media/hdphoto7.wdp"/><Relationship Id="rId2" Type="http://schemas.openxmlformats.org/officeDocument/2006/relationships/image" Target="../media/image76.jpe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hyperlink" Target="https://www.google.com/url?sa=i&amp;url=https%3A%2F%2Fwww.semanticscholar.org%2Fpaper%2FVon-Neumann-Computers-Eigenmann-Lilja%2F990ab3b5836c827ce6abfbb98904ca51696d4eab%2Ffigure%2F0&amp;psig=AOvVaw3oJc7bj4YEQ5Bz-V1n5Bd2&amp;ust=1609954536146000&amp;source=images&amp;cd=vfe&amp;ved=0CAIQjRxqFwoTCMj3_pyqhe4CFQAAAAAdAAAAABAJ" TargetMode="External"/><Relationship Id="rId4" Type="http://schemas.openxmlformats.org/officeDocument/2006/relationships/image" Target="../media/image77.png"/></Relationships>
</file>

<file path=ppt/slides/_rels/slide11.xml.rels><?xml version="1.0" encoding="UTF-8" standalone="yes"?>
<Relationships xmlns="http://schemas.openxmlformats.org/package/2006/relationships"><Relationship Id="rId8" Type="http://schemas.openxmlformats.org/officeDocument/2006/relationships/hyperlink" Target="https://www.google.com/url?sa=i&amp;url=https%3A%2F%2Fpt.wikipedia.org%2Fwiki%2FIBM_PC&amp;psig=AOvVaw3FxGNd8Yy89V6iYkrUf5Ss&amp;ust=1609955910103000&amp;source=images&amp;cd=vfe&amp;ved=0CAIQjRxqFwoTCICts6Ovhe4CFQAAAAAdAAAAABAD" TargetMode="External"/><Relationship Id="rId3" Type="http://schemas.openxmlformats.org/officeDocument/2006/relationships/hyperlink" Target="https://www.google.com/url?sa=i&amp;url=https%3A%2F%2Fintroducao-a-informatica.webnode.com%2Fa3%25C2%25AA-gera%25C3%25A7%25C3%25A3o%2F&amp;psig=AOvVaw2jUbmR5HOqiWXGwHGwaMlJ&amp;ust=1609955689287000&amp;source=images&amp;cd=vfe&amp;ved=0CAIQjRxqFwoTCIC_0MSuhe4CFQAAAAAdAAAAABAD" TargetMode="External"/><Relationship Id="rId7" Type="http://schemas.microsoft.com/office/2007/relationships/hdphoto" Target="../media/hdphoto8.wdp"/><Relationship Id="rId2" Type="http://schemas.openxmlformats.org/officeDocument/2006/relationships/image" Target="../media/image79.gif"/><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hyperlink" Target="https://www.google.com/url?sa=i&amp;url=https%3A%2F%2Fcollection.sciencemuseumgroup.org.uk%2Fobjects%2Fco62466%2Fopen-intel-8008-microprocessor-chip-1972-1977-microprocessor&amp;psig=AOvVaw2yS3TTEhhIQrwoQJSx51jE&amp;ust=1609955796470000&amp;source=images&amp;cd=vfe&amp;ved=0CAIQjRxqFwoTCNDiv_-uhe4CFQAAAAAdAAAAABAD" TargetMode="External"/><Relationship Id="rId4" Type="http://schemas.openxmlformats.org/officeDocument/2006/relationships/image" Target="../media/image8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svg"/><Relationship Id="rId3" Type="http://schemas.openxmlformats.org/officeDocument/2006/relationships/image" Target="../media/image82.jpeg"/><Relationship Id="rId7" Type="http://schemas.openxmlformats.org/officeDocument/2006/relationships/image" Target="../media/image53.svg"/><Relationship Id="rId12" Type="http://schemas.openxmlformats.org/officeDocument/2006/relationships/image" Target="../media/image87.png"/><Relationship Id="rId2" Type="http://schemas.openxmlformats.org/officeDocument/2006/relationships/hyperlink" Target="https://s.glbimg.com/po/tt/f/original/2012/06/11/ipv4_e_ipv6_permitem_que_os_aparelhos_se_conectem_na_internet.jpg" TargetMode="External"/><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47.svg"/><Relationship Id="rId5" Type="http://schemas.openxmlformats.org/officeDocument/2006/relationships/image" Target="../media/image84.svg"/><Relationship Id="rId15" Type="http://schemas.openxmlformats.org/officeDocument/2006/relationships/image" Target="../media/image59.svg"/><Relationship Id="rId10" Type="http://schemas.openxmlformats.org/officeDocument/2006/relationships/image" Target="../media/image46.png"/><Relationship Id="rId4" Type="http://schemas.openxmlformats.org/officeDocument/2006/relationships/image" Target="../media/image83.png"/><Relationship Id="rId9" Type="http://schemas.openxmlformats.org/officeDocument/2006/relationships/image" Target="../media/image86.svg"/><Relationship Id="rId1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media.discordapp.net/attachments/728794113696333894/796579183282356284/unknown.png"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cdn.discordapp.com/attachments/791023150384939072/796515844720164874/1tcp.jpg" TargetMode="Externa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hyperlink" Target="https://www.google.com/url?sa=i&amp;url=https%3A%2F%2Fwww.goldenfrog.com%2Fpt-br%2Fvyprvpn%2Fguides%2Fhow-to-change-my-ip-address&amp;psig=AOvVaw1FeoFOI1B1tYWaYVQSII3A&amp;ust=1610073040802000&amp;source=images&amp;cd=vfe&amp;ved=2ahUKEwii5cXO44juAhVfG7kGHSzJCa8QjRx6BAgAEAc"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media.discordapp.net/attachments/791023150384939072/796552408582848572/BJMEYtpjORQAAAAAElFTkSuQmCC.png" TargetMode="External"/><Relationship Id="rId1" Type="http://schemas.openxmlformats.org/officeDocument/2006/relationships/slideLayout" Target="../slideLayouts/slideLayout1.xml"/><Relationship Id="rId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hyperlink" Target="https://cdn.discordapp.com/attachments/791023150384939072/796515857731289109/2tcp.jpg" TargetMode="Externa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hyperlink" Target="https://media.discordapp.net/attachments/728794113696333894/796569742755758116/maxresdefault.png?width=1037&amp;height=58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media.discordapp.net/attachments/728794113696333894/796570660210081804/redes_1.png"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svg"/><Relationship Id="rId2" Type="http://schemas.openxmlformats.org/officeDocument/2006/relationships/hyperlink" Target="https://unixuniverse.com.br/artigo/telnet-2#:~:text=Desenvolvido%20em%201969%2C%20o%20Telnet,terminal%20ou%20prompt%20de%20comando." TargetMode="Externa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media.discordapp.net/attachments/791022876978708480/796502105908838400/ef8147092a27f131244be52342d9c3cc.jpg" TargetMode="Externa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hyperlink" Target="https://unixuniverse.com.br/artigo/telnet-2#:~:text=Desenvolvido%20em%201969%2C%20o%20Telnet,terminal%20ou%20prompt%20de%20comando." TargetMode="External"/><Relationship Id="rId3" Type="http://schemas.openxmlformats.org/officeDocument/2006/relationships/image" Target="../media/image98.svg"/><Relationship Id="rId7"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hyperlink" Target="O%20Heitor%20aprendeu%20em%20um%20curso" TargetMode="External"/><Relationship Id="rId5" Type="http://schemas.openxmlformats.org/officeDocument/2006/relationships/image" Target="../media/image100.svg"/><Relationship Id="rId10" Type="http://schemas.openxmlformats.org/officeDocument/2006/relationships/image" Target="../media/image103.png"/><Relationship Id="rId4" Type="http://schemas.openxmlformats.org/officeDocument/2006/relationships/image" Target="../media/image99.png"/><Relationship Id="rId9" Type="http://schemas.openxmlformats.org/officeDocument/2006/relationships/image" Target="../media/image102.png"/></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imgres?imgurl=https%3A%2F%2Fw7.pngwing.com%2Fpngs%2F761%2F575%2Fpng-transparent-brand-used-car-sales-informatica-logo-vehicle-informatica-thumbnail.png&amp;imgrefurl=https%3A%2F%2Fwww.pngwing.com%2Fen%2Fsearch%3Fq%3Dinformatica&amp;tbnid=rtygHq0lfETeoM&amp;vet=12ahUKEwic-KiC74juAhU6ALkGHSDSCHAQMygcegUIARD0AQ..i&amp;docid=wlYM_FDurlgxHM&amp;w=360&amp;h=324&amp;q=informatica%20png&amp;client=opera-gx&amp;ved=2ahUKEwic-KiC74juAhU6ALkGHSDSCHAQMygcegUIARD0AQ"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www.google.com/imgres?imgurl=https%3A%2F%2Fw7.pngwing.com%2Fpngs%2F761%2F575%2Fpng-transparent-brand-used-car-sales-informatica-logo-vehicle-informatica-thumbnail.png&amp;imgrefurl=https%3A%2F%2Fwww.pngwing.com%2Fen%2Fsearch%3Fq%3Dinformatica&amp;tbnid=rtygHq0lfETeoM&amp;vet=12ahUKEwic-KiC74juAhU6ALkGHSDSCHAQMygcegUIARD0AQ..i&amp;docid=wlYM_FDurlgxHM&amp;w=360&amp;h=324&amp;q=informatica%20png&amp;client=opera-gx&amp;ved=2ahUKEwic-KiC74juAhU6ALkGHSDSCHAQMygcegUIARD0AQ"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hyperlink" Target="https://www.oficinadanet.com.br/artigo/redes/o-que-e-fibra-otica-e-como-funciona" TargetMode="External"/><Relationship Id="rId3" Type="http://schemas.openxmlformats.org/officeDocument/2006/relationships/hyperlink" Target="https://mundoeducacao.uol.com.br/geografia/meios-comunicacao.htm" TargetMode="External"/><Relationship Id="rId7" Type="http://schemas.openxmlformats.org/officeDocument/2006/relationships/hyperlink" Target="http://blog.targetso.com/2019/01/17/redes-fibra-optica-siglas/" TargetMode="External"/><Relationship Id="rId12" Type="http://schemas.openxmlformats.org/officeDocument/2006/relationships/hyperlink" Target="https://www.oficinadanet.com.br/post/10234-como-funciona-a-internet-via-radio" TargetMode="External"/><Relationship Id="rId2" Type="http://schemas.openxmlformats.org/officeDocument/2006/relationships/hyperlink" Target="https://medium.com/@rebeccacristina/a-evolu%C3%A7%C3%A3o-dos-meios-de-comunica%C3%A7%C3%A3o-8520ec436f27" TargetMode="External"/><Relationship Id="rId1" Type="http://schemas.openxmlformats.org/officeDocument/2006/relationships/slideLayout" Target="../slideLayouts/slideLayout7.xml"/><Relationship Id="rId6" Type="http://schemas.openxmlformats.org/officeDocument/2006/relationships/hyperlink" Target="https://melhorescolha.com/blog/internet-via-satelite/" TargetMode="External"/><Relationship Id="rId11" Type="http://schemas.openxmlformats.org/officeDocument/2006/relationships/hyperlink" Target="https://www.techtudo.com.br/noticias/2019/02/entenda-o-que-e-e-como-funciona-a-internet-baseada-no-espaco.ghtml" TargetMode="External"/><Relationship Id="rId5" Type="http://schemas.openxmlformats.org/officeDocument/2006/relationships/hyperlink" Target="https://pt.slideshare.net/hectorfelipecabral/aula-03-redes-meios-de-comunicao-fsicos-e-no-fsicos" TargetMode="External"/><Relationship Id="rId10" Type="http://schemas.openxmlformats.org/officeDocument/2006/relationships/hyperlink" Target="https://www.teleco.com.br/tutoriais/tutorialcameraip1/pagina_3.asp#:~:text=Um%20meio%20guiado%20%C3%A9%20a,material%20transparente%20da%20fibra%20%C3%B3ptica" TargetMode="External"/><Relationship Id="rId4" Type="http://schemas.openxmlformats.org/officeDocument/2006/relationships/hyperlink" Target="https://melhorescolha.com/blog/wp-content/uploads/2018/01/Satelite-Internet-desenho-blog.png" TargetMode="External"/><Relationship Id="rId9" Type="http://schemas.openxmlformats.org/officeDocument/2006/relationships/hyperlink" Target="https://www.oficinadanet.com.br/post/10155-o-que-e-cabo-coaxia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W-_jjmkUH9k" TargetMode="External"/><Relationship Id="rId2" Type="http://schemas.openxmlformats.org/officeDocument/2006/relationships/hyperlink" Target="https://www.passeidireto.com/arquivo/2267760/a-evolucao-do-hardware" TargetMode="External"/><Relationship Id="rId1" Type="http://schemas.openxmlformats.org/officeDocument/2006/relationships/slideLayout" Target="../slideLayouts/slideLayout7.xml"/><Relationship Id="rId4" Type="http://schemas.openxmlformats.org/officeDocument/2006/relationships/hyperlink" Target="https://www.cianet.com.br/blog/infraestrutura-e-tecnologia/diferenca-entre-ipv4-e-ipv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hyperlink" Target="https://media.discordapp.net/attachments/791022922914857001/795799085050363944/400px-Handtiegelpresse_von_1811.png?width=389&amp;height=584" TargetMode="External"/><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8.png"/><Relationship Id="rId16" Type="http://schemas.openxmlformats.org/officeDocument/2006/relationships/image" Target="../media/image19.svg"/><Relationship Id="rId20" Type="http://schemas.openxmlformats.org/officeDocument/2006/relationships/image" Target="../media/image23.svg"/><Relationship Id="rId1" Type="http://schemas.openxmlformats.org/officeDocument/2006/relationships/slideLayout" Target="../slideLayouts/slideLayout1.xml"/><Relationship Id="rId6" Type="http://schemas.openxmlformats.org/officeDocument/2006/relationships/hyperlink" Target="https://www.google.com/url?sa=i&amp;url=https%3A%2F%2Fwww.notibras.com%2Fsite%2Fpapiros-de-viena-contam-historia-de-como-era-antes-de-cristo%2F&amp;psig=AOvVaw0U2kFAB8OdZEsCObryagBT&amp;ust=1609960572739000&amp;source=images&amp;cd=vfe&amp;ved=0CAIQjRxqFwoTCPCHoNPAhe4CFQAAAAAdAAAAABAD" TargetMode="External"/><Relationship Id="rId11" Type="http://schemas.openxmlformats.org/officeDocument/2006/relationships/image" Target="../media/image14.png"/><Relationship Id="rId5" Type="http://schemas.microsoft.com/office/2007/relationships/hdphoto" Target="../media/hdphoto1.wdp"/><Relationship Id="rId15" Type="http://schemas.openxmlformats.org/officeDocument/2006/relationships/image" Target="../media/image18.pn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2.png"/><Relationship Id="rId1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media.discordapp.net/attachments/791022922914857001/795798723765731388/450px-OptischerTelegraf.png?width=438&amp;height=584" TargetMode="External"/><Relationship Id="rId7" Type="http://schemas.openxmlformats.org/officeDocument/2006/relationships/image" Target="../media/image28.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svg"/><Relationship Id="rId10" Type="http://schemas.openxmlformats.org/officeDocument/2006/relationships/hyperlink" Target="https://cdn.discordapp.com/attachments/728794113696333894/796579580361834537/unknown.png" TargetMode="External"/><Relationship Id="rId4" Type="http://schemas.openxmlformats.org/officeDocument/2006/relationships/image" Target="../media/image25.png"/><Relationship Id="rId9" Type="http://schemas.openxmlformats.org/officeDocument/2006/relationships/image" Target="../media/image30.sv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hyperlink" Target="https://www.oficinadanet.com.br/imagens/post/10155/cabo-coaxial.jpg" TargetMode="External"/><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png"/><Relationship Id="rId17" Type="http://schemas.microsoft.com/office/2007/relationships/hdphoto" Target="../media/hdphoto3.wdp"/><Relationship Id="rId2" Type="http://schemas.openxmlformats.org/officeDocument/2006/relationships/image" Target="../media/image32.png"/><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microsoft.com/office/2007/relationships/hdphoto" Target="../media/hdphoto2.wdp"/><Relationship Id="rId10" Type="http://schemas.openxmlformats.org/officeDocument/2006/relationships/image" Target="../media/image40.png"/><Relationship Id="rId19" Type="http://schemas.openxmlformats.org/officeDocument/2006/relationships/hyperlink" Target="https://www.analiseinformatica.com.br/uploads/analiseinformatica/produtos_imagens/cabo-par-trancado-cat5e-4px24-100mhz-ftp-blindado-azul-furukawa-mt107.jpg" TargetMode="External"/><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60.png"/><Relationship Id="rId3" Type="http://schemas.openxmlformats.org/officeDocument/2006/relationships/image" Target="../media/image47.svg"/><Relationship Id="rId21" Type="http://schemas.openxmlformats.org/officeDocument/2006/relationships/hyperlink" Target="https://melhorescolha.com/blog/wp-content/uploads/2018/01/Satelite-Internet-desenho-blog.png" TargetMode="External"/><Relationship Id="rId7" Type="http://schemas.openxmlformats.org/officeDocument/2006/relationships/image" Target="../media/image28.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6.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53.svg"/><Relationship Id="rId5" Type="http://schemas.openxmlformats.org/officeDocument/2006/relationships/image" Target="../media/image49.svg"/><Relationship Id="rId15" Type="http://schemas.openxmlformats.org/officeDocument/2006/relationships/image" Target="../media/image57.svg"/><Relationship Id="rId10" Type="http://schemas.openxmlformats.org/officeDocument/2006/relationships/image" Target="../media/image52.png"/><Relationship Id="rId19" Type="http://schemas.openxmlformats.org/officeDocument/2006/relationships/image" Target="../media/image61.svg"/><Relationship Id="rId4" Type="http://schemas.openxmlformats.org/officeDocument/2006/relationships/image" Target="../media/image48.png"/><Relationship Id="rId9" Type="http://schemas.openxmlformats.org/officeDocument/2006/relationships/image" Target="../media/image51.sv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4.sv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hyperlink" Target="https://www.google.com/url?sa=i&amp;url=https%3A%2F%2Fbr.freepik.com%2Fvetores-gratis%2Fevolucao-humana-do-macaco-ao-programador-do-homem-moderno-usuario-do-computador-isolado-no-branco_4997399.htm&amp;psig=AOvVaw32W5Jvj2yPYIz-yBNguH8p&amp;ust=1609950226940000&amp;source=images&amp;cd=vfe&amp;ved=0CAIQjRxqFwoTCJCahY2ahe4CFQAAAAAdAAAAABAD" TargetMode="External"/><Relationship Id="rId5" Type="http://schemas.openxmlformats.org/officeDocument/2006/relationships/image" Target="../media/image66.svg"/><Relationship Id="rId10" Type="http://schemas.openxmlformats.org/officeDocument/2006/relationships/image" Target="../media/image69.svg"/><Relationship Id="rId4" Type="http://schemas.openxmlformats.org/officeDocument/2006/relationships/image" Target="../media/image65.png"/><Relationship Id="rId9" Type="http://schemas.openxmlformats.org/officeDocument/2006/relationships/image" Target="../media/image68.png"/></Relationships>
</file>

<file path=ppt/slides/_rels/slide8.xml.rels><?xml version="1.0" encoding="UTF-8" standalone="yes"?>
<Relationships xmlns="http://schemas.openxmlformats.org/package/2006/relationships"><Relationship Id="rId8" Type="http://schemas.openxmlformats.org/officeDocument/2006/relationships/hyperlink" Target="https://www.google.com/url?sa=i&amp;url=https%3A%2F%2Feugene.kaspersky.com.br%2F2016%2F10%2F05%2Fa-historia-incalculada-das-calculadoras-mecanicas%2F&amp;psig=AOvVaw1z2Wb1enl4NfqfPUuPrxQu&amp;ust=1609950128651000&amp;source=images&amp;cd=vfe&amp;ved=0CAIQjRxqFwoTCMi9kd6Zhe4CFQAAAAAdAAAAABAJ" TargetMode="External"/><Relationship Id="rId3" Type="http://schemas.microsoft.com/office/2007/relationships/hdphoto" Target="../media/hdphoto5.wdp"/><Relationship Id="rId7" Type="http://schemas.openxmlformats.org/officeDocument/2006/relationships/hyperlink" Target="https://www.google.com/url?sa=i&amp;url=https%3A%2F%2Fpt.dreamstime.com%2Ffotos-de-stock-%25C3%25A1baco-vetor-image10404653&amp;psig=AOvVaw2-bnRpE_SULqg9WwdghyUV&amp;ust=1609950178501000&amp;source=images&amp;cd=vfe&amp;ved=0CAIQjRxqFwoTCMiPgvaZhe4CFQAAAAAdAAAAABAD" TargetMode="External"/><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hyperlink" Target="http://estilotechnology.blogspot.com/2016/05/pascaline-1645.html" TargetMode="External"/><Relationship Id="rId5" Type="http://schemas.openxmlformats.org/officeDocument/2006/relationships/image" Target="../media/image72.jpeg"/><Relationship Id="rId4" Type="http://schemas.openxmlformats.org/officeDocument/2006/relationships/image" Target="../media/image71.jpeg"/></Relationships>
</file>

<file path=ppt/slides/_rels/slide9.xml.rels><?xml version="1.0" encoding="UTF-8" standalone="yes"?>
<Relationships xmlns="http://schemas.openxmlformats.org/package/2006/relationships"><Relationship Id="rId8" Type="http://schemas.openxmlformats.org/officeDocument/2006/relationships/hyperlink" Target="https://www.google.com/url?sa=i&amp;url=https%3A%2F%2Fwww.britannica.com%2Ftechnology%2FHarvard-Mark-I&amp;psig=AOvVaw1Gu7AmgMf7IHSKpP96K9vt&amp;ust=1609953528371000&amp;source=images&amp;cd=vfe&amp;ved=0CAIQjRxqFwoTCOi_-rOmhe4CFQAAAAAdAAAAABAD" TargetMode="External"/><Relationship Id="rId3" Type="http://schemas.microsoft.com/office/2007/relationships/hdphoto" Target="../media/hdphoto6.wdp"/><Relationship Id="rId7" Type="http://schemas.openxmlformats.org/officeDocument/2006/relationships/image" Target="../media/image75.jpe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hyperlink" Target="https://www.google.com/url?sa=i&amp;url=http%3A%2F%2Fsitn.hms.harvard.edu%2Fflash%2F2012%2Fturing-biography%2F&amp;psig=AOvVaw2hkXgjNnRRq2gzO_nhmn95&amp;ust=1609953426859000&amp;source=images&amp;cd=vfe&amp;ved=0CAIQjRxqFwoTCJDoi4imhe4CFQAAAAAdAAAAABAD" TargetMode="External"/><Relationship Id="rId5" Type="http://schemas.openxmlformats.org/officeDocument/2006/relationships/image" Target="../media/image74.jpeg"/><Relationship Id="rId4" Type="http://schemas.openxmlformats.org/officeDocument/2006/relationships/hyperlink" Target="https://www.google.com/url?sa=i&amp;url=https%3A%2F%2Fwww.computerhistory.org%2Frevolution%2Fpunched-cards%2F2%2F2&amp;psig=AOvVaw2o0BUkYciXhpzXvF_hL5ux&amp;ust=1609953201340000&amp;source=images&amp;cd=vfe&amp;ved=0CAIQjRxqFwoTCNjPgpylhe4CFQAAAAAdAAAAABA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5982B-657E-4CEC-AC32-D87ACD306083}"/>
              </a:ext>
            </a:extLst>
          </p:cNvPr>
          <p:cNvSpPr>
            <a:spLocks noGrp="1"/>
          </p:cNvSpPr>
          <p:nvPr>
            <p:ph type="ctrTitle"/>
          </p:nvPr>
        </p:nvSpPr>
        <p:spPr>
          <a:xfrm>
            <a:off x="595086" y="913822"/>
            <a:ext cx="7416799" cy="1444070"/>
          </a:xfrm>
        </p:spPr>
        <p:txBody>
          <a:bodyPr>
            <a:noAutofit/>
          </a:bodyPr>
          <a:lstStyle/>
          <a:p>
            <a:r>
              <a:rPr lang="pt-BR" sz="4400" b="1" dirty="0">
                <a:latin typeface="Tw Cen MT "/>
              </a:rPr>
              <a:t>Você realmente sabe o que é a Rede de Computadores?</a:t>
            </a:r>
          </a:p>
        </p:txBody>
      </p:sp>
      <p:sp>
        <p:nvSpPr>
          <p:cNvPr id="3" name="CaixaDeTexto 2">
            <a:extLst>
              <a:ext uri="{FF2B5EF4-FFF2-40B4-BE49-F238E27FC236}">
                <a16:creationId xmlns:a16="http://schemas.microsoft.com/office/drawing/2014/main" id="{79981D39-0148-4C77-820A-C86C258908A7}"/>
              </a:ext>
            </a:extLst>
          </p:cNvPr>
          <p:cNvSpPr txBox="1"/>
          <p:nvPr/>
        </p:nvSpPr>
        <p:spPr>
          <a:xfrm>
            <a:off x="7075488" y="2743302"/>
            <a:ext cx="4775200" cy="3200876"/>
          </a:xfrm>
          <a:prstGeom prst="rect">
            <a:avLst/>
          </a:prstGeom>
          <a:noFill/>
        </p:spPr>
        <p:txBody>
          <a:bodyPr wrap="square" rtlCol="0">
            <a:spAutoFit/>
          </a:bodyPr>
          <a:lstStyle/>
          <a:p>
            <a:r>
              <a:rPr lang="pt-BR" sz="2000" dirty="0">
                <a:latin typeface="Tw Cen MT "/>
              </a:rPr>
              <a:t>Integrantes:</a:t>
            </a:r>
          </a:p>
          <a:p>
            <a:endParaRPr lang="pt-BR" sz="2000" dirty="0">
              <a:latin typeface="Tw Cen MT "/>
            </a:endParaRPr>
          </a:p>
          <a:p>
            <a:r>
              <a:rPr lang="pt-BR" sz="2400" dirty="0">
                <a:latin typeface="Tw Cen MT "/>
              </a:rPr>
              <a:t>Clarice Figueredo Barbosa</a:t>
            </a:r>
          </a:p>
          <a:p>
            <a:r>
              <a:rPr lang="pt-BR" sz="2400" dirty="0">
                <a:latin typeface="Tw Cen MT "/>
              </a:rPr>
              <a:t>Daniel Martins de Abreu </a:t>
            </a:r>
            <a:br>
              <a:rPr lang="pt-BR" sz="2400" dirty="0">
                <a:latin typeface="Tw Cen MT "/>
              </a:rPr>
            </a:br>
            <a:r>
              <a:rPr lang="pt-BR" sz="2400" dirty="0">
                <a:latin typeface="Tw Cen MT "/>
              </a:rPr>
              <a:t>Felipe Augusto do Nascimento</a:t>
            </a:r>
          </a:p>
          <a:p>
            <a:r>
              <a:rPr lang="pt-BR" sz="2400" dirty="0">
                <a:latin typeface="Tw Cen MT "/>
              </a:rPr>
              <a:t>Gabriel Rocha Viana</a:t>
            </a:r>
          </a:p>
          <a:p>
            <a:r>
              <a:rPr lang="pt-BR" sz="2400" dirty="0">
                <a:latin typeface="Tw Cen MT "/>
              </a:rPr>
              <a:t>Heitor Gonçalves Leite</a:t>
            </a:r>
            <a:br>
              <a:rPr lang="pt-BR" sz="2400" dirty="0">
                <a:latin typeface="Tw Cen MT "/>
              </a:rPr>
            </a:br>
            <a:r>
              <a:rPr lang="pt-BR" sz="2400" dirty="0">
                <a:latin typeface="Tw Cen MT "/>
              </a:rPr>
              <a:t>Izabela Rodrigues de Souza</a:t>
            </a:r>
          </a:p>
          <a:p>
            <a:endParaRPr lang="pt-BR" dirty="0"/>
          </a:p>
        </p:txBody>
      </p:sp>
      <p:pic>
        <p:nvPicPr>
          <p:cNvPr id="9" name="Imagem 8">
            <a:extLst>
              <a:ext uri="{FF2B5EF4-FFF2-40B4-BE49-F238E27FC236}">
                <a16:creationId xmlns:a16="http://schemas.microsoft.com/office/drawing/2014/main" id="{DC2DF17E-66D9-4F7C-80D4-89AF6B2D01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305" y="553534"/>
            <a:ext cx="2164645" cy="2164645"/>
          </a:xfrm>
          <a:prstGeom prst="rect">
            <a:avLst/>
          </a:prstGeom>
        </p:spPr>
      </p:pic>
      <p:pic>
        <p:nvPicPr>
          <p:cNvPr id="4" name="Picture 2">
            <a:hlinkClick r:id="rId4"/>
            <a:extLst>
              <a:ext uri="{FF2B5EF4-FFF2-40B4-BE49-F238E27FC236}">
                <a16:creationId xmlns:a16="http://schemas.microsoft.com/office/drawing/2014/main" id="{A1256128-9762-47DE-8FE6-1BDC4B181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6430" y="2357892"/>
            <a:ext cx="4539570" cy="4079867"/>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14ED0A55-2AFE-4387-9427-61CE9E6A78F6}"/>
              </a:ext>
            </a:extLst>
          </p:cNvPr>
          <p:cNvSpPr txBox="1"/>
          <p:nvPr/>
        </p:nvSpPr>
        <p:spPr>
          <a:xfrm>
            <a:off x="0" y="6494290"/>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25305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61" name="Agrupar 60">
            <a:extLst>
              <a:ext uri="{FF2B5EF4-FFF2-40B4-BE49-F238E27FC236}">
                <a16:creationId xmlns:a16="http://schemas.microsoft.com/office/drawing/2014/main" id="{25C12E83-F86F-4268-ADE8-C7AFDCD00F9E}"/>
              </a:ext>
            </a:extLst>
          </p:cNvPr>
          <p:cNvGrpSpPr/>
          <p:nvPr/>
        </p:nvGrpSpPr>
        <p:grpSpPr>
          <a:xfrm>
            <a:off x="1" y="-10906"/>
            <a:ext cx="12203393" cy="6858000"/>
            <a:chOff x="-8282978" y="-2982703"/>
            <a:chExt cx="12203393" cy="6858000"/>
          </a:xfrm>
        </p:grpSpPr>
        <p:sp>
          <p:nvSpPr>
            <p:cNvPr id="4" name="Retângulo 3">
              <a:extLst>
                <a:ext uri="{FF2B5EF4-FFF2-40B4-BE49-F238E27FC236}">
                  <a16:creationId xmlns:a16="http://schemas.microsoft.com/office/drawing/2014/main" id="{F86878E5-80A7-4384-8278-D0826985382A}"/>
                </a:ext>
              </a:extLst>
            </p:cNvPr>
            <p:cNvSpPr/>
            <p:nvPr/>
          </p:nvSpPr>
          <p:spPr>
            <a:xfrm>
              <a:off x="-8282978" y="-2982703"/>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Cantos Superiores Arredondados 36">
              <a:extLst>
                <a:ext uri="{FF2B5EF4-FFF2-40B4-BE49-F238E27FC236}">
                  <a16:creationId xmlns:a16="http://schemas.microsoft.com/office/drawing/2014/main" id="{00A94CD2-E6A8-494E-BFAF-95BD39E2097B}"/>
                </a:ext>
              </a:extLst>
            </p:cNvPr>
            <p:cNvSpPr/>
            <p:nvPr/>
          </p:nvSpPr>
          <p:spPr>
            <a:xfrm rot="16200000">
              <a:off x="1531971" y="43195"/>
              <a:ext cx="3947902" cy="806197"/>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CaixaDeTexto 41">
              <a:extLst>
                <a:ext uri="{FF2B5EF4-FFF2-40B4-BE49-F238E27FC236}">
                  <a16:creationId xmlns:a16="http://schemas.microsoft.com/office/drawing/2014/main" id="{CFB723D6-08F0-48DB-A908-D0C371CB5C31}"/>
                </a:ext>
              </a:extLst>
            </p:cNvPr>
            <p:cNvSpPr txBox="1"/>
            <p:nvPr/>
          </p:nvSpPr>
          <p:spPr>
            <a:xfrm rot="16200000">
              <a:off x="1875511" y="134029"/>
              <a:ext cx="3443478"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2000Ac - 1671</a:t>
              </a:r>
              <a:endParaRPr lang="en-US" sz="3600" b="1" dirty="0">
                <a:solidFill>
                  <a:schemeClr val="tx2">
                    <a:lumMod val="20000"/>
                    <a:lumOff val="80000"/>
                  </a:schemeClr>
                </a:solidFill>
                <a:latin typeface="Tw Cen MT" panose="020B0602020104020603" pitchFamily="34" charset="0"/>
              </a:endParaRPr>
            </a:p>
          </p:txBody>
        </p:sp>
      </p:grpSp>
      <p:grpSp>
        <p:nvGrpSpPr>
          <p:cNvPr id="55" name="Agrupar 54">
            <a:extLst>
              <a:ext uri="{FF2B5EF4-FFF2-40B4-BE49-F238E27FC236}">
                <a16:creationId xmlns:a16="http://schemas.microsoft.com/office/drawing/2014/main" id="{3E216273-F672-4569-8C8B-9244A2034523}"/>
              </a:ext>
            </a:extLst>
          </p:cNvPr>
          <p:cNvGrpSpPr/>
          <p:nvPr/>
        </p:nvGrpSpPr>
        <p:grpSpPr>
          <a:xfrm>
            <a:off x="-588448" y="0"/>
            <a:ext cx="12191999" cy="6858000"/>
            <a:chOff x="-1483401" y="-28"/>
            <a:chExt cx="12191999" cy="6858000"/>
          </a:xfrm>
        </p:grpSpPr>
        <p:sp>
          <p:nvSpPr>
            <p:cNvPr id="13" name="Retângulo 12">
              <a:extLst>
                <a:ext uri="{FF2B5EF4-FFF2-40B4-BE49-F238E27FC236}">
                  <a16:creationId xmlns:a16="http://schemas.microsoft.com/office/drawing/2014/main" id="{319979CF-EB0D-4C14-8597-B41C1265155F}"/>
                </a:ext>
              </a:extLst>
            </p:cNvPr>
            <p:cNvSpPr/>
            <p:nvPr/>
          </p:nvSpPr>
          <p:spPr>
            <a:xfrm>
              <a:off x="-1483401" y="-2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tângulo: Cantos Superiores Arredondados 51">
              <a:extLst>
                <a:ext uri="{FF2B5EF4-FFF2-40B4-BE49-F238E27FC236}">
                  <a16:creationId xmlns:a16="http://schemas.microsoft.com/office/drawing/2014/main" id="{FC3E5D89-2284-4986-8677-0EDA99F63D3D}"/>
                </a:ext>
              </a:extLst>
            </p:cNvPr>
            <p:cNvSpPr/>
            <p:nvPr/>
          </p:nvSpPr>
          <p:spPr>
            <a:xfrm rot="16200000">
              <a:off x="8331549" y="3025890"/>
              <a:ext cx="3947902" cy="806197"/>
            </a:xfrm>
            <a:prstGeom prst="round2Same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CaixaDeTexto 53">
              <a:extLst>
                <a:ext uri="{FF2B5EF4-FFF2-40B4-BE49-F238E27FC236}">
                  <a16:creationId xmlns:a16="http://schemas.microsoft.com/office/drawing/2014/main" id="{6855AD7F-63DC-437A-91F2-FD83BEFB2E58}"/>
                </a:ext>
              </a:extLst>
            </p:cNvPr>
            <p:cNvSpPr txBox="1"/>
            <p:nvPr/>
          </p:nvSpPr>
          <p:spPr>
            <a:xfrm rot="16200000">
              <a:off x="8849956" y="3105807"/>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1833 - 1944</a:t>
              </a:r>
              <a:endParaRPr lang="en-US" sz="3600" b="1" dirty="0">
                <a:solidFill>
                  <a:schemeClr val="tx2">
                    <a:lumMod val="20000"/>
                    <a:lumOff val="80000"/>
                  </a:schemeClr>
                </a:solidFill>
                <a:latin typeface="Tw Cen MT" panose="020B0602020104020603" pitchFamily="34" charset="0"/>
              </a:endParaRPr>
            </a:p>
          </p:txBody>
        </p:sp>
      </p:grpSp>
      <p:grpSp>
        <p:nvGrpSpPr>
          <p:cNvPr id="59" name="Agrupar 58">
            <a:extLst>
              <a:ext uri="{FF2B5EF4-FFF2-40B4-BE49-F238E27FC236}">
                <a16:creationId xmlns:a16="http://schemas.microsoft.com/office/drawing/2014/main" id="{98860AC1-287C-42D7-8EA8-C538CB5785A7}"/>
              </a:ext>
            </a:extLst>
          </p:cNvPr>
          <p:cNvGrpSpPr/>
          <p:nvPr/>
        </p:nvGrpSpPr>
        <p:grpSpPr>
          <a:xfrm>
            <a:off x="-1246522" y="10906"/>
            <a:ext cx="12203742" cy="6858000"/>
            <a:chOff x="-6950050" y="173038"/>
            <a:chExt cx="12203742" cy="6858000"/>
          </a:xfrm>
        </p:grpSpPr>
        <p:sp>
          <p:nvSpPr>
            <p:cNvPr id="17" name="Retângulo 16">
              <a:extLst>
                <a:ext uri="{FF2B5EF4-FFF2-40B4-BE49-F238E27FC236}">
                  <a16:creationId xmlns:a16="http://schemas.microsoft.com/office/drawing/2014/main" id="{29B1F178-91B2-4FBB-8416-BB47664926A3}"/>
                </a:ext>
              </a:extLst>
            </p:cNvPr>
            <p:cNvSpPr/>
            <p:nvPr/>
          </p:nvSpPr>
          <p:spPr>
            <a:xfrm>
              <a:off x="-6950050" y="17303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tângulo: Cantos Superiores Arredondados 55">
              <a:extLst>
                <a:ext uri="{FF2B5EF4-FFF2-40B4-BE49-F238E27FC236}">
                  <a16:creationId xmlns:a16="http://schemas.microsoft.com/office/drawing/2014/main" id="{B8D71540-3D0B-4672-8B15-A8683CC407D3}"/>
                </a:ext>
              </a:extLst>
            </p:cNvPr>
            <p:cNvSpPr/>
            <p:nvPr/>
          </p:nvSpPr>
          <p:spPr>
            <a:xfrm rot="16200000">
              <a:off x="2864899" y="3198939"/>
              <a:ext cx="3947902" cy="806197"/>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41B558C8-92A2-4902-9E5B-303C528BFA43}"/>
                </a:ext>
              </a:extLst>
            </p:cNvPr>
            <p:cNvSpPr txBox="1"/>
            <p:nvPr/>
          </p:nvSpPr>
          <p:spPr>
            <a:xfrm rot="16200000">
              <a:off x="3439184" y="3273422"/>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1946 - 1962</a:t>
              </a:r>
              <a:endParaRPr lang="en-US" sz="3600" b="1" dirty="0">
                <a:solidFill>
                  <a:schemeClr val="tx2">
                    <a:lumMod val="20000"/>
                    <a:lumOff val="80000"/>
                  </a:schemeClr>
                </a:solidFill>
                <a:latin typeface="Tw Cen MT" panose="020B0602020104020603" pitchFamily="34" charset="0"/>
              </a:endParaRPr>
            </a:p>
          </p:txBody>
        </p:sp>
      </p:grpSp>
      <p:grpSp>
        <p:nvGrpSpPr>
          <p:cNvPr id="63" name="Agrupar 62">
            <a:extLst>
              <a:ext uri="{FF2B5EF4-FFF2-40B4-BE49-F238E27FC236}">
                <a16:creationId xmlns:a16="http://schemas.microsoft.com/office/drawing/2014/main" id="{962C6401-820C-4522-BF59-0FFC527CAE58}"/>
              </a:ext>
            </a:extLst>
          </p:cNvPr>
          <p:cNvGrpSpPr/>
          <p:nvPr/>
        </p:nvGrpSpPr>
        <p:grpSpPr>
          <a:xfrm>
            <a:off x="-10982275" y="-8"/>
            <a:ext cx="12210741" cy="6858000"/>
            <a:chOff x="-6096461" y="-79851"/>
            <a:chExt cx="12210741" cy="6858000"/>
          </a:xfrm>
        </p:grpSpPr>
        <p:sp>
          <p:nvSpPr>
            <p:cNvPr id="21" name="Retângulo 20">
              <a:extLst>
                <a:ext uri="{FF2B5EF4-FFF2-40B4-BE49-F238E27FC236}">
                  <a16:creationId xmlns:a16="http://schemas.microsoft.com/office/drawing/2014/main" id="{FFF8A383-67CA-47EE-9CFE-8DEB03BBB867}"/>
                </a:ext>
              </a:extLst>
            </p:cNvPr>
            <p:cNvSpPr/>
            <p:nvPr/>
          </p:nvSpPr>
          <p:spPr>
            <a:xfrm>
              <a:off x="-6096461" y="-79851"/>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tângulo: Cantos Superiores Arredondados 59">
              <a:extLst>
                <a:ext uri="{FF2B5EF4-FFF2-40B4-BE49-F238E27FC236}">
                  <a16:creationId xmlns:a16="http://schemas.microsoft.com/office/drawing/2014/main" id="{AB65C1CF-005B-46F0-BE71-C7FFD6168BEB}"/>
                </a:ext>
              </a:extLst>
            </p:cNvPr>
            <p:cNvSpPr/>
            <p:nvPr/>
          </p:nvSpPr>
          <p:spPr>
            <a:xfrm rot="16200000">
              <a:off x="3724581" y="2940603"/>
              <a:ext cx="3947902" cy="806197"/>
            </a:xfrm>
            <a:prstGeom prst="round2Same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CaixaDeTexto 61">
              <a:extLst>
                <a:ext uri="{FF2B5EF4-FFF2-40B4-BE49-F238E27FC236}">
                  <a16:creationId xmlns:a16="http://schemas.microsoft.com/office/drawing/2014/main" id="{AD812F89-E3CA-49E0-9954-A187007CFE09}"/>
                </a:ext>
              </a:extLst>
            </p:cNvPr>
            <p:cNvSpPr txBox="1"/>
            <p:nvPr/>
          </p:nvSpPr>
          <p:spPr>
            <a:xfrm rot="16200000">
              <a:off x="4299772" y="302598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1964 - Hoje</a:t>
              </a:r>
              <a:endParaRPr lang="en-US" sz="3600" b="1" dirty="0">
                <a:solidFill>
                  <a:schemeClr val="tx2">
                    <a:lumMod val="20000"/>
                    <a:lumOff val="80000"/>
                  </a:schemeClr>
                </a:solidFill>
                <a:latin typeface="Tw Cen MT" panose="020B0602020104020603" pitchFamily="34" charset="0"/>
              </a:endParaRPr>
            </a:p>
          </p:txBody>
        </p:sp>
      </p:grpSp>
      <p:grpSp>
        <p:nvGrpSpPr>
          <p:cNvPr id="53" name="Agrupar 52">
            <a:extLst>
              <a:ext uri="{FF2B5EF4-FFF2-40B4-BE49-F238E27FC236}">
                <a16:creationId xmlns:a16="http://schemas.microsoft.com/office/drawing/2014/main" id="{C4B65821-EBC3-40DA-870C-8943FEF03FA8}"/>
              </a:ext>
            </a:extLst>
          </p:cNvPr>
          <p:cNvGrpSpPr/>
          <p:nvPr/>
        </p:nvGrpSpPr>
        <p:grpSpPr>
          <a:xfrm>
            <a:off x="-11577881" y="-5457"/>
            <a:ext cx="12191999" cy="6858000"/>
            <a:chOff x="-11624093" y="0"/>
            <a:chExt cx="12191999" cy="6858000"/>
          </a:xfrm>
        </p:grpSpPr>
        <p:sp>
          <p:nvSpPr>
            <p:cNvPr id="25" name="Retângulo 24">
              <a:extLst>
                <a:ext uri="{FF2B5EF4-FFF2-40B4-BE49-F238E27FC236}">
                  <a16:creationId xmlns:a16="http://schemas.microsoft.com/office/drawing/2014/main" id="{A02E29E5-5A80-4CC3-8912-2E8E50C770D4}"/>
                </a:ext>
              </a:extLst>
            </p:cNvPr>
            <p:cNvSpPr/>
            <p:nvPr/>
          </p:nvSpPr>
          <p:spPr>
            <a:xfrm>
              <a:off x="-11624093" y="0"/>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tângulo: Cantos Superiores Arredondados 47">
              <a:extLst>
                <a:ext uri="{FF2B5EF4-FFF2-40B4-BE49-F238E27FC236}">
                  <a16:creationId xmlns:a16="http://schemas.microsoft.com/office/drawing/2014/main" id="{AB555D41-4167-4B43-9878-8791F48E0228}"/>
                </a:ext>
              </a:extLst>
            </p:cNvPr>
            <p:cNvSpPr/>
            <p:nvPr/>
          </p:nvSpPr>
          <p:spPr>
            <a:xfrm rot="16200000">
              <a:off x="-1809144" y="3025903"/>
              <a:ext cx="3947902" cy="806197"/>
            </a:xfrm>
            <a:prstGeom prst="round2Same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CaixaDeTexto 48">
              <a:extLst>
                <a:ext uri="{FF2B5EF4-FFF2-40B4-BE49-F238E27FC236}">
                  <a16:creationId xmlns:a16="http://schemas.microsoft.com/office/drawing/2014/main" id="{B37B99F6-9B63-4E68-B6B5-43FF10BF2C8F}"/>
                </a:ext>
              </a:extLst>
            </p:cNvPr>
            <p:cNvSpPr txBox="1"/>
            <p:nvPr/>
          </p:nvSpPr>
          <p:spPr>
            <a:xfrm rot="16200000">
              <a:off x="-1301032" y="310583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Conclusão</a:t>
              </a:r>
              <a:endParaRPr lang="en-US" sz="3600" b="1" dirty="0">
                <a:solidFill>
                  <a:schemeClr val="tx2">
                    <a:lumMod val="20000"/>
                    <a:lumOff val="80000"/>
                  </a:schemeClr>
                </a:solidFill>
                <a:latin typeface="Tw Cen MT" panose="020B0602020104020603" pitchFamily="34" charset="0"/>
              </a:endParaRPr>
            </a:p>
          </p:txBody>
        </p:sp>
      </p:grpSp>
      <p:sp>
        <p:nvSpPr>
          <p:cNvPr id="2" name="CaixaDeTexto 1">
            <a:extLst>
              <a:ext uri="{FF2B5EF4-FFF2-40B4-BE49-F238E27FC236}">
                <a16:creationId xmlns:a16="http://schemas.microsoft.com/office/drawing/2014/main" id="{B03D1826-C177-4381-A843-F82206E0C77A}"/>
              </a:ext>
            </a:extLst>
          </p:cNvPr>
          <p:cNvSpPr txBox="1"/>
          <p:nvPr/>
        </p:nvSpPr>
        <p:spPr>
          <a:xfrm>
            <a:off x="1524365" y="346750"/>
            <a:ext cx="6220570" cy="6186309"/>
          </a:xfrm>
          <a:prstGeom prst="rect">
            <a:avLst/>
          </a:prstGeom>
          <a:noFill/>
        </p:spPr>
        <p:txBody>
          <a:bodyPr wrap="square" rtlCol="0">
            <a:spAutoFit/>
          </a:bodyPr>
          <a:lstStyle/>
          <a:p>
            <a:r>
              <a:rPr lang="pt-BR" b="1" dirty="0">
                <a:latin typeface="Tw Cen MT "/>
              </a:rPr>
              <a:t>1946</a:t>
            </a:r>
            <a:r>
              <a:rPr lang="pt-BR" dirty="0">
                <a:latin typeface="Tw Cen MT "/>
              </a:rPr>
              <a:t> – Foi anunciado o primeiro computador elétrico digital de grande escala projetado pelo Exercito dos EUA. O mesmo tinha o objetivo de calcular a trajetória de misseis com maior precisão. </a:t>
            </a:r>
            <a:br>
              <a:rPr lang="pt-BR" dirty="0">
                <a:latin typeface="Tw Cen MT "/>
              </a:rPr>
            </a:br>
            <a:r>
              <a:rPr lang="pt-BR" dirty="0">
                <a:latin typeface="Tw Cen MT "/>
              </a:rPr>
              <a:t>O ENIAC construído por Burroughs podia calcular 5.000 adições e 360 multiplicações por segundo e pode se observar que ele era programado por chaves e continha um sistema decimal.</a:t>
            </a:r>
          </a:p>
          <a:p>
            <a:endParaRPr lang="pt-BR" dirty="0">
              <a:latin typeface="Tw Cen MT "/>
            </a:endParaRPr>
          </a:p>
          <a:p>
            <a:r>
              <a:rPr lang="pt-BR" b="1" dirty="0">
                <a:latin typeface="Tw Cen MT "/>
              </a:rPr>
              <a:t>1946</a:t>
            </a:r>
            <a:r>
              <a:rPr lang="pt-BR" dirty="0">
                <a:latin typeface="Tw Cen MT "/>
              </a:rPr>
              <a:t> – </a:t>
            </a:r>
            <a:r>
              <a:rPr lang="pt-BR" dirty="0" err="1">
                <a:latin typeface="Tw Cen MT "/>
              </a:rPr>
              <a:t>Húgaro</a:t>
            </a:r>
            <a:r>
              <a:rPr lang="pt-BR" dirty="0">
                <a:latin typeface="Tw Cen MT "/>
              </a:rPr>
              <a:t> John Von propôs a arquitetura dos computadores programáveis modernos onde haviam uma memória principal (Onde os números binários eram armazenados (0 e 1)) e um processador que funcionava em ciclos repetitivos de busca das instruções na memoria.</a:t>
            </a:r>
          </a:p>
          <a:p>
            <a:endParaRPr lang="pt-BR" dirty="0">
              <a:solidFill>
                <a:schemeClr val="tx1">
                  <a:lumMod val="85000"/>
                  <a:lumOff val="15000"/>
                </a:schemeClr>
              </a:solidFill>
              <a:latin typeface="Tw Cen MT "/>
            </a:endParaRPr>
          </a:p>
          <a:p>
            <a:r>
              <a:rPr lang="pt-BR" b="1" dirty="0">
                <a:latin typeface="Tw Cen MT "/>
              </a:rPr>
              <a:t>1958</a:t>
            </a:r>
            <a:r>
              <a:rPr lang="pt-BR" dirty="0">
                <a:latin typeface="Tw Cen MT "/>
              </a:rPr>
              <a:t> – Surge a primeira ideia de computador transistorizado. O transistor é um componente eletrônico mais barato e confiável, ele é capaz de armazenar dois valores diferentes de voltagem com maior precisão.</a:t>
            </a:r>
            <a:br>
              <a:rPr lang="pt-BR" dirty="0">
                <a:latin typeface="Tw Cen MT "/>
              </a:rPr>
            </a:br>
            <a:br>
              <a:rPr lang="pt-BR" dirty="0">
                <a:latin typeface="Tw Cen MT "/>
              </a:rPr>
            </a:br>
            <a:r>
              <a:rPr lang="pt-BR" b="1" dirty="0">
                <a:latin typeface="Tw Cen MT "/>
              </a:rPr>
              <a:t>1962</a:t>
            </a:r>
            <a:r>
              <a:rPr lang="pt-BR" dirty="0">
                <a:latin typeface="Tw Cen MT "/>
              </a:rPr>
              <a:t> – Surge o computador totalmente transistorizado, o IBM 7094.</a:t>
            </a:r>
          </a:p>
          <a:p>
            <a:endParaRPr lang="pt-BR" dirty="0"/>
          </a:p>
          <a:p>
            <a:endParaRPr lang="pt-BR" dirty="0"/>
          </a:p>
        </p:txBody>
      </p:sp>
      <p:pic>
        <p:nvPicPr>
          <p:cNvPr id="3074" name="Picture 2" descr="Artigo - Celebrando a Informática e as Mulheres Computadoras Eletrônicas">
            <a:extLst>
              <a:ext uri="{FF2B5EF4-FFF2-40B4-BE49-F238E27FC236}">
                <a16:creationId xmlns:a16="http://schemas.microsoft.com/office/drawing/2014/main" id="{D6EFCE01-2476-46E6-BFAF-4892967E5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935" y="346750"/>
            <a:ext cx="2057974" cy="1409712"/>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hlinkClick r:id="rId3"/>
            <a:extLst>
              <a:ext uri="{FF2B5EF4-FFF2-40B4-BE49-F238E27FC236}">
                <a16:creationId xmlns:a16="http://schemas.microsoft.com/office/drawing/2014/main" id="{F20707A6-A451-4586-8675-8ACA3C5FEA91}"/>
              </a:ext>
            </a:extLst>
          </p:cNvPr>
          <p:cNvSpPr txBox="1"/>
          <p:nvPr/>
        </p:nvSpPr>
        <p:spPr>
          <a:xfrm>
            <a:off x="7843458" y="1717517"/>
            <a:ext cx="2057974" cy="369332"/>
          </a:xfrm>
          <a:prstGeom prst="rect">
            <a:avLst/>
          </a:prstGeom>
          <a:noFill/>
        </p:spPr>
        <p:txBody>
          <a:bodyPr wrap="square" rtlCol="0">
            <a:spAutoFit/>
          </a:bodyPr>
          <a:lstStyle/>
          <a:p>
            <a:r>
              <a:rPr lang="pt-BR" dirty="0">
                <a:solidFill>
                  <a:schemeClr val="bg2">
                    <a:lumMod val="50000"/>
                  </a:schemeClr>
                </a:solidFill>
                <a:latin typeface="Tw Cen MT "/>
              </a:rPr>
              <a:t>ENIAC</a:t>
            </a:r>
          </a:p>
        </p:txBody>
      </p:sp>
      <p:pic>
        <p:nvPicPr>
          <p:cNvPr id="3076" name="Picture 4" descr="Figure 1 from Von Neumann Computers | Semantic Scholar">
            <a:extLst>
              <a:ext uri="{FF2B5EF4-FFF2-40B4-BE49-F238E27FC236}">
                <a16:creationId xmlns:a16="http://schemas.microsoft.com/office/drawing/2014/main" id="{B7B7E9DF-14E7-42C2-8F20-DFF032CE5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515" y="2092306"/>
            <a:ext cx="2255141" cy="174505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hlinkClick r:id="rId5"/>
            <a:extLst>
              <a:ext uri="{FF2B5EF4-FFF2-40B4-BE49-F238E27FC236}">
                <a16:creationId xmlns:a16="http://schemas.microsoft.com/office/drawing/2014/main" id="{129BF3C1-9ACC-4299-944B-B5791C0D145B}"/>
              </a:ext>
            </a:extLst>
          </p:cNvPr>
          <p:cNvSpPr txBox="1"/>
          <p:nvPr/>
        </p:nvSpPr>
        <p:spPr>
          <a:xfrm>
            <a:off x="7710688" y="3837355"/>
            <a:ext cx="2181211" cy="369332"/>
          </a:xfrm>
          <a:prstGeom prst="rect">
            <a:avLst/>
          </a:prstGeom>
          <a:noFill/>
        </p:spPr>
        <p:txBody>
          <a:bodyPr wrap="square" rtlCol="0">
            <a:spAutoFit/>
          </a:bodyPr>
          <a:lstStyle/>
          <a:p>
            <a:r>
              <a:rPr lang="pt-BR" dirty="0" err="1">
                <a:solidFill>
                  <a:schemeClr val="bg2">
                    <a:lumMod val="50000"/>
                  </a:schemeClr>
                </a:solidFill>
                <a:latin typeface="Tw Cen MT "/>
              </a:rPr>
              <a:t>Húgaro</a:t>
            </a:r>
            <a:r>
              <a:rPr lang="pt-BR" dirty="0">
                <a:solidFill>
                  <a:schemeClr val="bg2">
                    <a:lumMod val="50000"/>
                  </a:schemeClr>
                </a:solidFill>
                <a:latin typeface="Tw Cen MT "/>
              </a:rPr>
              <a:t> John Von </a:t>
            </a:r>
          </a:p>
        </p:txBody>
      </p:sp>
      <p:pic>
        <p:nvPicPr>
          <p:cNvPr id="3078" name="Picture 6" descr="2ª Geração - Transístores - História dos Computadores">
            <a:extLst>
              <a:ext uri="{FF2B5EF4-FFF2-40B4-BE49-F238E27FC236}">
                <a16:creationId xmlns:a16="http://schemas.microsoft.com/office/drawing/2014/main" id="{92372242-C22E-4EB6-9F54-7E0C6C476A6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042" b="94677" l="3376" r="97890">
                        <a14:foregroundMark x1="19831" y1="6844" x2="19831" y2="6844"/>
                        <a14:foregroundMark x1="18987" y1="6084" x2="18987" y2="6084"/>
                        <a14:foregroundMark x1="20253" y1="3042" x2="20253" y2="3042"/>
                        <a14:foregroundMark x1="4641" y1="4943" x2="4641" y2="4943"/>
                        <a14:foregroundMark x1="9283" y1="87833" x2="9283" y2="87833"/>
                        <a14:foregroundMark x1="10127" y1="95437" x2="10127" y2="95437"/>
                        <a14:foregroundMark x1="61181" y1="76806" x2="61181" y2="76806"/>
                        <a14:foregroundMark x1="87764" y1="76806" x2="87764" y2="76806"/>
                        <a14:foregroundMark x1="95781" y1="75285" x2="95781" y2="75285"/>
                        <a14:foregroundMark x1="92405" y1="44867" x2="92405" y2="44867"/>
                        <a14:foregroundMark x1="97890" y1="38783" x2="97890" y2="38783"/>
                        <a14:foregroundMark x1="57384" y1="7224" x2="57384" y2="7224"/>
                        <a14:foregroundMark x1="59494" y1="7224" x2="59494" y2="7224"/>
                        <a14:foregroundMark x1="57806" y1="7605" x2="57806" y2="7605"/>
                        <a14:foregroundMark x1="55274" y1="7605" x2="55274" y2="7605"/>
                        <a14:foregroundMark x1="53586" y1="7224" x2="53165" y2="6844"/>
                        <a14:foregroundMark x1="54008" y1="6844" x2="54008" y2="6844"/>
                        <a14:foregroundMark x1="54008" y1="5703" x2="54008" y2="5703"/>
                        <a14:foregroundMark x1="55274" y1="5703" x2="55274" y2="5703"/>
                        <a14:foregroundMark x1="56962" y1="6464" x2="56962" y2="6464"/>
                      </a14:backgroundRemoval>
                    </a14:imgEffect>
                  </a14:imgLayer>
                </a14:imgProps>
              </a:ext>
              <a:ext uri="{28A0092B-C50C-407E-A947-70E740481C1C}">
                <a14:useLocalDpi xmlns:a14="http://schemas.microsoft.com/office/drawing/2010/main" val="0"/>
              </a:ext>
            </a:extLst>
          </a:blip>
          <a:srcRect/>
          <a:stretch>
            <a:fillRect/>
          </a:stretch>
        </p:blipFill>
        <p:spPr bwMode="auto">
          <a:xfrm>
            <a:off x="7843458" y="4267543"/>
            <a:ext cx="1765377" cy="1959047"/>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57A81730-015D-4E9E-A7B7-9F3A32EAC5B9}"/>
              </a:ext>
            </a:extLst>
          </p:cNvPr>
          <p:cNvSpPr txBox="1"/>
          <p:nvPr/>
        </p:nvSpPr>
        <p:spPr>
          <a:xfrm>
            <a:off x="1295556" y="6496281"/>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377325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61" name="Agrupar 60">
            <a:extLst>
              <a:ext uri="{FF2B5EF4-FFF2-40B4-BE49-F238E27FC236}">
                <a16:creationId xmlns:a16="http://schemas.microsoft.com/office/drawing/2014/main" id="{25C12E83-F86F-4268-ADE8-C7AFDCD00F9E}"/>
              </a:ext>
            </a:extLst>
          </p:cNvPr>
          <p:cNvGrpSpPr/>
          <p:nvPr/>
        </p:nvGrpSpPr>
        <p:grpSpPr>
          <a:xfrm>
            <a:off x="1" y="-10906"/>
            <a:ext cx="12191999" cy="6858000"/>
            <a:chOff x="-8282978" y="-2982703"/>
            <a:chExt cx="12191999" cy="6858000"/>
          </a:xfrm>
        </p:grpSpPr>
        <p:sp>
          <p:nvSpPr>
            <p:cNvPr id="4" name="Retângulo 3">
              <a:extLst>
                <a:ext uri="{FF2B5EF4-FFF2-40B4-BE49-F238E27FC236}">
                  <a16:creationId xmlns:a16="http://schemas.microsoft.com/office/drawing/2014/main" id="{F86878E5-80A7-4384-8278-D0826985382A}"/>
                </a:ext>
              </a:extLst>
            </p:cNvPr>
            <p:cNvSpPr/>
            <p:nvPr/>
          </p:nvSpPr>
          <p:spPr>
            <a:xfrm>
              <a:off x="-8282978" y="-2982703"/>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Cantos Superiores Arredondados 36">
              <a:extLst>
                <a:ext uri="{FF2B5EF4-FFF2-40B4-BE49-F238E27FC236}">
                  <a16:creationId xmlns:a16="http://schemas.microsoft.com/office/drawing/2014/main" id="{00A94CD2-E6A8-494E-BFAF-95BD39E2097B}"/>
                </a:ext>
              </a:extLst>
            </p:cNvPr>
            <p:cNvSpPr/>
            <p:nvPr/>
          </p:nvSpPr>
          <p:spPr>
            <a:xfrm rot="16200000">
              <a:off x="1531971" y="43195"/>
              <a:ext cx="3947902" cy="806197"/>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CaixaDeTexto 41">
              <a:extLst>
                <a:ext uri="{FF2B5EF4-FFF2-40B4-BE49-F238E27FC236}">
                  <a16:creationId xmlns:a16="http://schemas.microsoft.com/office/drawing/2014/main" id="{CFB723D6-08F0-48DB-A908-D0C371CB5C31}"/>
                </a:ext>
              </a:extLst>
            </p:cNvPr>
            <p:cNvSpPr txBox="1"/>
            <p:nvPr/>
          </p:nvSpPr>
          <p:spPr>
            <a:xfrm rot="16200000">
              <a:off x="1853887" y="144942"/>
              <a:ext cx="3443478"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2000Ac - 1671</a:t>
              </a:r>
              <a:endParaRPr lang="en-US" sz="3600" b="1" dirty="0">
                <a:solidFill>
                  <a:schemeClr val="tx2">
                    <a:lumMod val="20000"/>
                    <a:lumOff val="80000"/>
                  </a:schemeClr>
                </a:solidFill>
                <a:latin typeface="Tw Cen MT" panose="020B0602020104020603" pitchFamily="34" charset="0"/>
              </a:endParaRPr>
            </a:p>
          </p:txBody>
        </p:sp>
      </p:grpSp>
      <p:grpSp>
        <p:nvGrpSpPr>
          <p:cNvPr id="55" name="Agrupar 54">
            <a:extLst>
              <a:ext uri="{FF2B5EF4-FFF2-40B4-BE49-F238E27FC236}">
                <a16:creationId xmlns:a16="http://schemas.microsoft.com/office/drawing/2014/main" id="{3E216273-F672-4569-8C8B-9244A2034523}"/>
              </a:ext>
            </a:extLst>
          </p:cNvPr>
          <p:cNvGrpSpPr/>
          <p:nvPr/>
        </p:nvGrpSpPr>
        <p:grpSpPr>
          <a:xfrm>
            <a:off x="-588448" y="0"/>
            <a:ext cx="12191999" cy="6858000"/>
            <a:chOff x="-1483401" y="-28"/>
            <a:chExt cx="12191999" cy="6858000"/>
          </a:xfrm>
        </p:grpSpPr>
        <p:sp>
          <p:nvSpPr>
            <p:cNvPr id="13" name="Retângulo 12">
              <a:extLst>
                <a:ext uri="{FF2B5EF4-FFF2-40B4-BE49-F238E27FC236}">
                  <a16:creationId xmlns:a16="http://schemas.microsoft.com/office/drawing/2014/main" id="{319979CF-EB0D-4C14-8597-B41C1265155F}"/>
                </a:ext>
              </a:extLst>
            </p:cNvPr>
            <p:cNvSpPr/>
            <p:nvPr/>
          </p:nvSpPr>
          <p:spPr>
            <a:xfrm>
              <a:off x="-1483401" y="-2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tângulo: Cantos Superiores Arredondados 51">
              <a:extLst>
                <a:ext uri="{FF2B5EF4-FFF2-40B4-BE49-F238E27FC236}">
                  <a16:creationId xmlns:a16="http://schemas.microsoft.com/office/drawing/2014/main" id="{FC3E5D89-2284-4986-8677-0EDA99F63D3D}"/>
                </a:ext>
              </a:extLst>
            </p:cNvPr>
            <p:cNvSpPr/>
            <p:nvPr/>
          </p:nvSpPr>
          <p:spPr>
            <a:xfrm rot="16200000">
              <a:off x="8331549" y="3025890"/>
              <a:ext cx="3947902" cy="806197"/>
            </a:xfrm>
            <a:prstGeom prst="round2Same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CaixaDeTexto 53">
              <a:extLst>
                <a:ext uri="{FF2B5EF4-FFF2-40B4-BE49-F238E27FC236}">
                  <a16:creationId xmlns:a16="http://schemas.microsoft.com/office/drawing/2014/main" id="{6855AD7F-63DC-437A-91F2-FD83BEFB2E58}"/>
                </a:ext>
              </a:extLst>
            </p:cNvPr>
            <p:cNvSpPr txBox="1"/>
            <p:nvPr/>
          </p:nvSpPr>
          <p:spPr>
            <a:xfrm rot="16200000">
              <a:off x="8849956" y="3105807"/>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1833 - 1944</a:t>
              </a:r>
              <a:endParaRPr lang="en-US" sz="3600" b="1" dirty="0">
                <a:solidFill>
                  <a:schemeClr val="tx2">
                    <a:lumMod val="20000"/>
                    <a:lumOff val="80000"/>
                  </a:schemeClr>
                </a:solidFill>
                <a:latin typeface="Tw Cen MT" panose="020B0602020104020603" pitchFamily="34" charset="0"/>
              </a:endParaRPr>
            </a:p>
          </p:txBody>
        </p:sp>
      </p:grpSp>
      <p:grpSp>
        <p:nvGrpSpPr>
          <p:cNvPr id="59" name="Agrupar 58">
            <a:extLst>
              <a:ext uri="{FF2B5EF4-FFF2-40B4-BE49-F238E27FC236}">
                <a16:creationId xmlns:a16="http://schemas.microsoft.com/office/drawing/2014/main" id="{98860AC1-287C-42D7-8EA8-C538CB5785A7}"/>
              </a:ext>
            </a:extLst>
          </p:cNvPr>
          <p:cNvGrpSpPr/>
          <p:nvPr/>
        </p:nvGrpSpPr>
        <p:grpSpPr>
          <a:xfrm>
            <a:off x="-1246522" y="10906"/>
            <a:ext cx="12203742" cy="6858000"/>
            <a:chOff x="-6950050" y="173038"/>
            <a:chExt cx="12203742" cy="6858000"/>
          </a:xfrm>
        </p:grpSpPr>
        <p:sp>
          <p:nvSpPr>
            <p:cNvPr id="17" name="Retângulo 16">
              <a:extLst>
                <a:ext uri="{FF2B5EF4-FFF2-40B4-BE49-F238E27FC236}">
                  <a16:creationId xmlns:a16="http://schemas.microsoft.com/office/drawing/2014/main" id="{29B1F178-91B2-4FBB-8416-BB47664926A3}"/>
                </a:ext>
              </a:extLst>
            </p:cNvPr>
            <p:cNvSpPr/>
            <p:nvPr/>
          </p:nvSpPr>
          <p:spPr>
            <a:xfrm>
              <a:off x="-6950050" y="17303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tângulo: Cantos Superiores Arredondados 55">
              <a:extLst>
                <a:ext uri="{FF2B5EF4-FFF2-40B4-BE49-F238E27FC236}">
                  <a16:creationId xmlns:a16="http://schemas.microsoft.com/office/drawing/2014/main" id="{B8D71540-3D0B-4672-8B15-A8683CC407D3}"/>
                </a:ext>
              </a:extLst>
            </p:cNvPr>
            <p:cNvSpPr/>
            <p:nvPr/>
          </p:nvSpPr>
          <p:spPr>
            <a:xfrm rot="16200000">
              <a:off x="2864899" y="3198939"/>
              <a:ext cx="3947902" cy="806197"/>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41B558C8-92A2-4902-9E5B-303C528BFA43}"/>
                </a:ext>
              </a:extLst>
            </p:cNvPr>
            <p:cNvSpPr txBox="1"/>
            <p:nvPr/>
          </p:nvSpPr>
          <p:spPr>
            <a:xfrm rot="16200000">
              <a:off x="3439184" y="3273422"/>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1946 - 1962</a:t>
              </a:r>
              <a:endParaRPr lang="en-US" sz="3600" b="1" dirty="0">
                <a:solidFill>
                  <a:schemeClr val="tx2">
                    <a:lumMod val="20000"/>
                    <a:lumOff val="80000"/>
                  </a:schemeClr>
                </a:solidFill>
                <a:latin typeface="Tw Cen MT" panose="020B0602020104020603" pitchFamily="34" charset="0"/>
              </a:endParaRPr>
            </a:p>
          </p:txBody>
        </p:sp>
      </p:grpSp>
      <p:grpSp>
        <p:nvGrpSpPr>
          <p:cNvPr id="63" name="Agrupar 62">
            <a:extLst>
              <a:ext uri="{FF2B5EF4-FFF2-40B4-BE49-F238E27FC236}">
                <a16:creationId xmlns:a16="http://schemas.microsoft.com/office/drawing/2014/main" id="{962C6401-820C-4522-BF59-0FFC527CAE58}"/>
              </a:ext>
            </a:extLst>
          </p:cNvPr>
          <p:cNvGrpSpPr/>
          <p:nvPr/>
        </p:nvGrpSpPr>
        <p:grpSpPr>
          <a:xfrm>
            <a:off x="-1834971" y="10906"/>
            <a:ext cx="12210741" cy="6858000"/>
            <a:chOff x="-6096461" y="-79851"/>
            <a:chExt cx="12210741" cy="6858000"/>
          </a:xfrm>
        </p:grpSpPr>
        <p:sp>
          <p:nvSpPr>
            <p:cNvPr id="21" name="Retângulo 20">
              <a:extLst>
                <a:ext uri="{FF2B5EF4-FFF2-40B4-BE49-F238E27FC236}">
                  <a16:creationId xmlns:a16="http://schemas.microsoft.com/office/drawing/2014/main" id="{FFF8A383-67CA-47EE-9CFE-8DEB03BBB867}"/>
                </a:ext>
              </a:extLst>
            </p:cNvPr>
            <p:cNvSpPr/>
            <p:nvPr/>
          </p:nvSpPr>
          <p:spPr>
            <a:xfrm>
              <a:off x="-6096461" y="-79851"/>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tângulo: Cantos Superiores Arredondados 59">
              <a:extLst>
                <a:ext uri="{FF2B5EF4-FFF2-40B4-BE49-F238E27FC236}">
                  <a16:creationId xmlns:a16="http://schemas.microsoft.com/office/drawing/2014/main" id="{AB65C1CF-005B-46F0-BE71-C7FFD6168BEB}"/>
                </a:ext>
              </a:extLst>
            </p:cNvPr>
            <p:cNvSpPr/>
            <p:nvPr/>
          </p:nvSpPr>
          <p:spPr>
            <a:xfrm rot="16200000">
              <a:off x="3724581" y="2940603"/>
              <a:ext cx="3947902" cy="806197"/>
            </a:xfrm>
            <a:prstGeom prst="round2Same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CaixaDeTexto 61">
              <a:extLst>
                <a:ext uri="{FF2B5EF4-FFF2-40B4-BE49-F238E27FC236}">
                  <a16:creationId xmlns:a16="http://schemas.microsoft.com/office/drawing/2014/main" id="{AD812F89-E3CA-49E0-9954-A187007CFE09}"/>
                </a:ext>
              </a:extLst>
            </p:cNvPr>
            <p:cNvSpPr txBox="1"/>
            <p:nvPr/>
          </p:nvSpPr>
          <p:spPr>
            <a:xfrm rot="16200000">
              <a:off x="4299772" y="302598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1964 - Hoje</a:t>
              </a:r>
              <a:endParaRPr lang="en-US" sz="3600" b="1" dirty="0">
                <a:solidFill>
                  <a:schemeClr val="tx2">
                    <a:lumMod val="20000"/>
                    <a:lumOff val="80000"/>
                  </a:schemeClr>
                </a:solidFill>
                <a:latin typeface="Tw Cen MT" panose="020B0602020104020603" pitchFamily="34" charset="0"/>
              </a:endParaRPr>
            </a:p>
          </p:txBody>
        </p:sp>
      </p:grpSp>
      <p:grpSp>
        <p:nvGrpSpPr>
          <p:cNvPr id="53" name="Agrupar 52">
            <a:extLst>
              <a:ext uri="{FF2B5EF4-FFF2-40B4-BE49-F238E27FC236}">
                <a16:creationId xmlns:a16="http://schemas.microsoft.com/office/drawing/2014/main" id="{C4B65821-EBC3-40DA-870C-8943FEF03FA8}"/>
              </a:ext>
            </a:extLst>
          </p:cNvPr>
          <p:cNvGrpSpPr/>
          <p:nvPr/>
        </p:nvGrpSpPr>
        <p:grpSpPr>
          <a:xfrm>
            <a:off x="-11577881" y="-5457"/>
            <a:ext cx="12191999" cy="6858000"/>
            <a:chOff x="-11624093" y="0"/>
            <a:chExt cx="12191999" cy="6858000"/>
          </a:xfrm>
        </p:grpSpPr>
        <p:sp>
          <p:nvSpPr>
            <p:cNvPr id="25" name="Retângulo 24">
              <a:extLst>
                <a:ext uri="{FF2B5EF4-FFF2-40B4-BE49-F238E27FC236}">
                  <a16:creationId xmlns:a16="http://schemas.microsoft.com/office/drawing/2014/main" id="{A02E29E5-5A80-4CC3-8912-2E8E50C770D4}"/>
                </a:ext>
              </a:extLst>
            </p:cNvPr>
            <p:cNvSpPr/>
            <p:nvPr/>
          </p:nvSpPr>
          <p:spPr>
            <a:xfrm>
              <a:off x="-11624093" y="0"/>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tângulo: Cantos Superiores Arredondados 47">
              <a:extLst>
                <a:ext uri="{FF2B5EF4-FFF2-40B4-BE49-F238E27FC236}">
                  <a16:creationId xmlns:a16="http://schemas.microsoft.com/office/drawing/2014/main" id="{AB555D41-4167-4B43-9878-8791F48E0228}"/>
                </a:ext>
              </a:extLst>
            </p:cNvPr>
            <p:cNvSpPr/>
            <p:nvPr/>
          </p:nvSpPr>
          <p:spPr>
            <a:xfrm rot="16200000">
              <a:off x="-1809144" y="3025903"/>
              <a:ext cx="3947902" cy="806197"/>
            </a:xfrm>
            <a:prstGeom prst="round2Same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CaixaDeTexto 48">
              <a:extLst>
                <a:ext uri="{FF2B5EF4-FFF2-40B4-BE49-F238E27FC236}">
                  <a16:creationId xmlns:a16="http://schemas.microsoft.com/office/drawing/2014/main" id="{B37B99F6-9B63-4E68-B6B5-43FF10BF2C8F}"/>
                </a:ext>
              </a:extLst>
            </p:cNvPr>
            <p:cNvSpPr txBox="1"/>
            <p:nvPr/>
          </p:nvSpPr>
          <p:spPr>
            <a:xfrm rot="16200000">
              <a:off x="-1301032" y="310583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Conclusão</a:t>
              </a:r>
              <a:endParaRPr lang="en-US" sz="3600" b="1" dirty="0">
                <a:solidFill>
                  <a:schemeClr val="tx2">
                    <a:lumMod val="20000"/>
                    <a:lumOff val="80000"/>
                  </a:schemeClr>
                </a:solidFill>
                <a:latin typeface="Tw Cen MT" panose="020B0602020104020603" pitchFamily="34" charset="0"/>
              </a:endParaRPr>
            </a:p>
          </p:txBody>
        </p:sp>
      </p:grpSp>
      <p:sp>
        <p:nvSpPr>
          <p:cNvPr id="2" name="CaixaDeTexto 1">
            <a:extLst>
              <a:ext uri="{FF2B5EF4-FFF2-40B4-BE49-F238E27FC236}">
                <a16:creationId xmlns:a16="http://schemas.microsoft.com/office/drawing/2014/main" id="{B2E60326-FD7E-4FCC-831F-1321EC49441A}"/>
              </a:ext>
            </a:extLst>
          </p:cNvPr>
          <p:cNvSpPr txBox="1"/>
          <p:nvPr/>
        </p:nvSpPr>
        <p:spPr>
          <a:xfrm>
            <a:off x="1285289" y="955481"/>
            <a:ext cx="5571928" cy="3970318"/>
          </a:xfrm>
          <a:prstGeom prst="rect">
            <a:avLst/>
          </a:prstGeom>
          <a:noFill/>
        </p:spPr>
        <p:txBody>
          <a:bodyPr wrap="square" rtlCol="0">
            <a:spAutoFit/>
          </a:bodyPr>
          <a:lstStyle/>
          <a:p>
            <a:r>
              <a:rPr lang="pt-BR" dirty="0">
                <a:solidFill>
                  <a:schemeClr val="tx1">
                    <a:lumMod val="85000"/>
                    <a:lumOff val="15000"/>
                  </a:schemeClr>
                </a:solidFill>
                <a:latin typeface="Tw Cen MT "/>
              </a:rPr>
              <a:t>1964 – Surgiu o primeiro computador  com circuitos integrados. A IBM junto com a família 360 introduziu o conceito de multiprogramação iniciando a era dos circuitos integrados.</a:t>
            </a:r>
          </a:p>
          <a:p>
            <a:endParaRPr lang="pt-BR" dirty="0">
              <a:solidFill>
                <a:schemeClr val="tx1">
                  <a:lumMod val="85000"/>
                  <a:lumOff val="15000"/>
                </a:schemeClr>
              </a:solidFill>
              <a:latin typeface="Tw Cen MT "/>
            </a:endParaRPr>
          </a:p>
          <a:p>
            <a:r>
              <a:rPr lang="pt-BR" dirty="0">
                <a:solidFill>
                  <a:schemeClr val="tx1">
                    <a:lumMod val="85000"/>
                    <a:lumOff val="15000"/>
                  </a:schemeClr>
                </a:solidFill>
                <a:latin typeface="Tw Cen MT "/>
              </a:rPr>
              <a:t>1972 – Foram condensados milhares de circuitos eletrônicos em uma única pastilha. Surge o CHIP.</a:t>
            </a:r>
          </a:p>
          <a:p>
            <a:endParaRPr lang="pt-BR" dirty="0">
              <a:solidFill>
                <a:schemeClr val="tx1">
                  <a:lumMod val="85000"/>
                  <a:lumOff val="15000"/>
                </a:schemeClr>
              </a:solidFill>
              <a:latin typeface="Tw Cen MT "/>
            </a:endParaRPr>
          </a:p>
          <a:p>
            <a:r>
              <a:rPr lang="pt-BR" dirty="0">
                <a:solidFill>
                  <a:schemeClr val="tx1">
                    <a:lumMod val="85000"/>
                    <a:lumOff val="15000"/>
                  </a:schemeClr>
                </a:solidFill>
                <a:latin typeface="Tw Cen MT "/>
              </a:rPr>
              <a:t>1981 – Surge o primeiro computador pessoal IBM PC.</a:t>
            </a:r>
          </a:p>
          <a:p>
            <a:endParaRPr lang="pt-BR" dirty="0">
              <a:solidFill>
                <a:schemeClr val="tx1">
                  <a:lumMod val="85000"/>
                  <a:lumOff val="15000"/>
                </a:schemeClr>
              </a:solidFill>
              <a:latin typeface="Tw Cen MT "/>
            </a:endParaRPr>
          </a:p>
          <a:p>
            <a:r>
              <a:rPr lang="pt-BR" dirty="0">
                <a:solidFill>
                  <a:schemeClr val="tx1">
                    <a:lumMod val="85000"/>
                    <a:lumOff val="15000"/>
                  </a:schemeClr>
                </a:solidFill>
                <a:latin typeface="Tw Cen MT "/>
              </a:rPr>
              <a:t>1988 – Surge o </a:t>
            </a:r>
            <a:r>
              <a:rPr lang="pt-BR" dirty="0" err="1">
                <a:solidFill>
                  <a:schemeClr val="tx1">
                    <a:lumMod val="85000"/>
                    <a:lumOff val="15000"/>
                  </a:schemeClr>
                </a:solidFill>
                <a:latin typeface="Tw Cen MT "/>
              </a:rPr>
              <a:t>Compac</a:t>
            </a:r>
            <a:r>
              <a:rPr lang="pt-BR" dirty="0">
                <a:solidFill>
                  <a:schemeClr val="tx1">
                    <a:lumMod val="85000"/>
                    <a:lumOff val="15000"/>
                  </a:schemeClr>
                </a:solidFill>
                <a:latin typeface="Tw Cen MT "/>
              </a:rPr>
              <a:t> 486 capaz de suportar uma grande quantidade de processamento comercial. </a:t>
            </a:r>
          </a:p>
          <a:p>
            <a:endParaRPr lang="pt-BR" dirty="0">
              <a:solidFill>
                <a:schemeClr val="tx1">
                  <a:lumMod val="85000"/>
                  <a:lumOff val="15000"/>
                </a:schemeClr>
              </a:solidFill>
              <a:latin typeface="Tw Cen MT "/>
            </a:endParaRPr>
          </a:p>
          <a:p>
            <a:r>
              <a:rPr lang="pt-BR" dirty="0">
                <a:solidFill>
                  <a:schemeClr val="tx1">
                    <a:lumMod val="85000"/>
                    <a:lumOff val="15000"/>
                  </a:schemeClr>
                </a:solidFill>
                <a:latin typeface="Tw Cen MT "/>
              </a:rPr>
              <a:t>Hoje – </a:t>
            </a:r>
            <a:r>
              <a:rPr lang="pt-BR" dirty="0" err="1">
                <a:solidFill>
                  <a:schemeClr val="tx1">
                    <a:lumMod val="85000"/>
                    <a:lumOff val="15000"/>
                  </a:schemeClr>
                </a:solidFill>
                <a:latin typeface="Tw Cen MT "/>
              </a:rPr>
              <a:t>CoreDuo</a:t>
            </a:r>
            <a:r>
              <a:rPr lang="pt-BR" dirty="0">
                <a:solidFill>
                  <a:schemeClr val="tx1">
                    <a:lumMod val="85000"/>
                    <a:lumOff val="15000"/>
                  </a:schemeClr>
                </a:solidFill>
                <a:latin typeface="Tw Cen MT "/>
              </a:rPr>
              <a:t>, I7, I9, 64 bits e etc. </a:t>
            </a:r>
          </a:p>
        </p:txBody>
      </p:sp>
      <p:pic>
        <p:nvPicPr>
          <p:cNvPr id="4098" name="Picture 2" descr="3ª Geração :: Introdução à Informática">
            <a:extLst>
              <a:ext uri="{FF2B5EF4-FFF2-40B4-BE49-F238E27FC236}">
                <a16:creationId xmlns:a16="http://schemas.microsoft.com/office/drawing/2014/main" id="{3D30AB65-B163-439E-8ACD-A9BBB80B8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708" y="655292"/>
            <a:ext cx="2433998" cy="1621324"/>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hlinkClick r:id="rId3"/>
            <a:extLst>
              <a:ext uri="{FF2B5EF4-FFF2-40B4-BE49-F238E27FC236}">
                <a16:creationId xmlns:a16="http://schemas.microsoft.com/office/drawing/2014/main" id="{D9A8715C-A745-48F8-98B9-6B6F118ED953}"/>
              </a:ext>
            </a:extLst>
          </p:cNvPr>
          <p:cNvSpPr txBox="1"/>
          <p:nvPr/>
        </p:nvSpPr>
        <p:spPr>
          <a:xfrm>
            <a:off x="6831577" y="2287522"/>
            <a:ext cx="2303763" cy="369332"/>
          </a:xfrm>
          <a:prstGeom prst="rect">
            <a:avLst/>
          </a:prstGeom>
          <a:noFill/>
        </p:spPr>
        <p:txBody>
          <a:bodyPr wrap="square" rtlCol="0">
            <a:spAutoFit/>
          </a:bodyPr>
          <a:lstStyle/>
          <a:p>
            <a:r>
              <a:rPr lang="pt-BR" dirty="0">
                <a:solidFill>
                  <a:schemeClr val="bg2">
                    <a:lumMod val="50000"/>
                  </a:schemeClr>
                </a:solidFill>
                <a:latin typeface="Tw Cen MT "/>
              </a:rPr>
              <a:t>Computador 360(IBM)</a:t>
            </a:r>
          </a:p>
        </p:txBody>
      </p:sp>
      <p:pic>
        <p:nvPicPr>
          <p:cNvPr id="4100" name="Picture 4" descr="Open Intel 8008 microprocessor chip, 1972-1977 | Science Museum Group  Collection">
            <a:extLst>
              <a:ext uri="{FF2B5EF4-FFF2-40B4-BE49-F238E27FC236}">
                <a16:creationId xmlns:a16="http://schemas.microsoft.com/office/drawing/2014/main" id="{1999098F-4C8A-4A54-ADB7-8ABCD37C1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1576" y="2667760"/>
            <a:ext cx="2136897" cy="1704782"/>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hlinkClick r:id="rId5"/>
            <a:extLst>
              <a:ext uri="{FF2B5EF4-FFF2-40B4-BE49-F238E27FC236}">
                <a16:creationId xmlns:a16="http://schemas.microsoft.com/office/drawing/2014/main" id="{49C4877A-82AF-4145-A458-00D7D64ADF96}"/>
              </a:ext>
            </a:extLst>
          </p:cNvPr>
          <p:cNvSpPr txBox="1"/>
          <p:nvPr/>
        </p:nvSpPr>
        <p:spPr>
          <a:xfrm>
            <a:off x="6787443" y="4358566"/>
            <a:ext cx="1857435" cy="646331"/>
          </a:xfrm>
          <a:prstGeom prst="rect">
            <a:avLst/>
          </a:prstGeom>
          <a:noFill/>
        </p:spPr>
        <p:txBody>
          <a:bodyPr wrap="square" rtlCol="0">
            <a:spAutoFit/>
          </a:bodyPr>
          <a:lstStyle/>
          <a:p>
            <a:r>
              <a:rPr lang="pt-BR" dirty="0">
                <a:solidFill>
                  <a:schemeClr val="bg2">
                    <a:lumMod val="50000"/>
                  </a:schemeClr>
                </a:solidFill>
                <a:latin typeface="Tw Cen MT "/>
              </a:rPr>
              <a:t>Ideia de um CHIP de 1972</a:t>
            </a:r>
          </a:p>
        </p:txBody>
      </p:sp>
      <p:pic>
        <p:nvPicPr>
          <p:cNvPr id="4102" name="Picture 6" descr="IBM PC – Wikipédia, a enciclopédia livre">
            <a:extLst>
              <a:ext uri="{FF2B5EF4-FFF2-40B4-BE49-F238E27FC236}">
                <a16:creationId xmlns:a16="http://schemas.microsoft.com/office/drawing/2014/main" id="{0877C761-AA20-4FDF-96CD-8DE5C1AC229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595" b="93919" l="4980" r="95020">
                        <a14:foregroundMark x1="33594" y1="9054" x2="33594" y2="9054"/>
                        <a14:foregroundMark x1="35059" y1="8108" x2="35059" y2="8108"/>
                        <a14:foregroundMark x1="35449" y1="8514" x2="35449" y2="8514"/>
                        <a14:foregroundMark x1="39551" y1="9595" x2="39551" y2="9595"/>
                        <a14:foregroundMark x1="39355" y1="9595" x2="39355" y2="9595"/>
                        <a14:foregroundMark x1="39355" y1="9595" x2="39355" y2="9595"/>
                        <a14:foregroundMark x1="37988" y1="6351" x2="36328" y2="6351"/>
                        <a14:foregroundMark x1="34863" y1="6351" x2="34863" y2="6351"/>
                        <a14:foregroundMark x1="41895" y1="5270" x2="41895" y2="5270"/>
                        <a14:foregroundMark x1="44629" y1="4595" x2="66406" y2="5676"/>
                        <a14:foregroundMark x1="66406" y1="5676" x2="76270" y2="5541"/>
                        <a14:foregroundMark x1="71973" y1="18243" x2="74316" y2="37162"/>
                        <a14:foregroundMark x1="13867" y1="84730" x2="39746" y2="88514"/>
                        <a14:foregroundMark x1="39746" y1="88514" x2="62598" y2="88108"/>
                        <a14:foregroundMark x1="62598" y1="88108" x2="84961" y2="89189"/>
                        <a14:foregroundMark x1="84961" y1="89189" x2="85254" y2="89054"/>
                        <a14:foregroundMark x1="88672" y1="87568" x2="88672" y2="87568"/>
                        <a14:foregroundMark x1="86914" y1="82027" x2="65918" y2="94730"/>
                        <a14:foregroundMark x1="65918" y1="94730" x2="20410" y2="94459"/>
                        <a14:foregroundMark x1="20410" y1="94459" x2="14160" y2="83784"/>
                        <a14:foregroundMark x1="92090" y1="92703" x2="92090" y2="92703"/>
                        <a14:foregroundMark x1="93359" y1="92703" x2="93359" y2="92703"/>
                        <a14:foregroundMark x1="95020" y1="92703" x2="95020" y2="92703"/>
                        <a14:foregroundMark x1="4980" y1="93243" x2="4980" y2="93243"/>
                      </a14:backgroundRemoval>
                    </a14:imgEffect>
                  </a14:imgLayer>
                </a14:imgProps>
              </a:ext>
              <a:ext uri="{28A0092B-C50C-407E-A947-70E740481C1C}">
                <a14:useLocalDpi xmlns:a14="http://schemas.microsoft.com/office/drawing/2010/main" val="0"/>
              </a:ext>
            </a:extLst>
          </a:blip>
          <a:srcRect/>
          <a:stretch>
            <a:fillRect/>
          </a:stretch>
        </p:blipFill>
        <p:spPr bwMode="auto">
          <a:xfrm>
            <a:off x="4394951" y="5064251"/>
            <a:ext cx="2231018" cy="16122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hlinkClick r:id="rId8"/>
            <a:extLst>
              <a:ext uri="{FF2B5EF4-FFF2-40B4-BE49-F238E27FC236}">
                <a16:creationId xmlns:a16="http://schemas.microsoft.com/office/drawing/2014/main" id="{2124EA84-1822-433E-9533-D2FEA2BDB714}"/>
              </a:ext>
            </a:extLst>
          </p:cNvPr>
          <p:cNvSpPr txBox="1"/>
          <p:nvPr/>
        </p:nvSpPr>
        <p:spPr>
          <a:xfrm rot="16200000">
            <a:off x="3265299" y="5563112"/>
            <a:ext cx="1857435" cy="369332"/>
          </a:xfrm>
          <a:prstGeom prst="rect">
            <a:avLst/>
          </a:prstGeom>
          <a:noFill/>
        </p:spPr>
        <p:txBody>
          <a:bodyPr wrap="square" rtlCol="0">
            <a:spAutoFit/>
          </a:bodyPr>
          <a:lstStyle/>
          <a:p>
            <a:r>
              <a:rPr lang="pt-BR" dirty="0">
                <a:solidFill>
                  <a:schemeClr val="bg2">
                    <a:lumMod val="50000"/>
                  </a:schemeClr>
                </a:solidFill>
                <a:latin typeface="Tw Cen MT "/>
              </a:rPr>
              <a:t>IBM </a:t>
            </a:r>
            <a:r>
              <a:rPr lang="pt-BR" dirty="0" err="1">
                <a:solidFill>
                  <a:schemeClr val="bg2">
                    <a:lumMod val="50000"/>
                  </a:schemeClr>
                </a:solidFill>
                <a:latin typeface="Tw Cen MT "/>
              </a:rPr>
              <a:t>Pc</a:t>
            </a:r>
            <a:endParaRPr lang="pt-BR" dirty="0">
              <a:solidFill>
                <a:schemeClr val="bg2">
                  <a:lumMod val="50000"/>
                </a:schemeClr>
              </a:solidFill>
              <a:latin typeface="Tw Cen MT "/>
            </a:endParaRPr>
          </a:p>
        </p:txBody>
      </p:sp>
      <p:sp>
        <p:nvSpPr>
          <p:cNvPr id="29" name="CaixaDeTexto 28">
            <a:extLst>
              <a:ext uri="{FF2B5EF4-FFF2-40B4-BE49-F238E27FC236}">
                <a16:creationId xmlns:a16="http://schemas.microsoft.com/office/drawing/2014/main" id="{A5CC8ADE-AD2D-4E4E-BF82-E41A11DEB617}"/>
              </a:ext>
            </a:extLst>
          </p:cNvPr>
          <p:cNvSpPr txBox="1"/>
          <p:nvPr/>
        </p:nvSpPr>
        <p:spPr>
          <a:xfrm>
            <a:off x="646569" y="6507219"/>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73321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61" name="Agrupar 60">
            <a:extLst>
              <a:ext uri="{FF2B5EF4-FFF2-40B4-BE49-F238E27FC236}">
                <a16:creationId xmlns:a16="http://schemas.microsoft.com/office/drawing/2014/main" id="{25C12E83-F86F-4268-ADE8-C7AFDCD00F9E}"/>
              </a:ext>
            </a:extLst>
          </p:cNvPr>
          <p:cNvGrpSpPr/>
          <p:nvPr/>
        </p:nvGrpSpPr>
        <p:grpSpPr>
          <a:xfrm>
            <a:off x="1" y="-10906"/>
            <a:ext cx="12191999" cy="6858000"/>
            <a:chOff x="-8282978" y="-2982703"/>
            <a:chExt cx="12191999" cy="6858000"/>
          </a:xfrm>
        </p:grpSpPr>
        <p:sp>
          <p:nvSpPr>
            <p:cNvPr id="4" name="Retângulo 3">
              <a:extLst>
                <a:ext uri="{FF2B5EF4-FFF2-40B4-BE49-F238E27FC236}">
                  <a16:creationId xmlns:a16="http://schemas.microsoft.com/office/drawing/2014/main" id="{F86878E5-80A7-4384-8278-D0826985382A}"/>
                </a:ext>
              </a:extLst>
            </p:cNvPr>
            <p:cNvSpPr/>
            <p:nvPr/>
          </p:nvSpPr>
          <p:spPr>
            <a:xfrm>
              <a:off x="-8282978" y="-2982703"/>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Cantos Superiores Arredondados 36">
              <a:extLst>
                <a:ext uri="{FF2B5EF4-FFF2-40B4-BE49-F238E27FC236}">
                  <a16:creationId xmlns:a16="http://schemas.microsoft.com/office/drawing/2014/main" id="{00A94CD2-E6A8-494E-BFAF-95BD39E2097B}"/>
                </a:ext>
              </a:extLst>
            </p:cNvPr>
            <p:cNvSpPr/>
            <p:nvPr/>
          </p:nvSpPr>
          <p:spPr>
            <a:xfrm rot="16200000">
              <a:off x="1531971" y="43195"/>
              <a:ext cx="3947902" cy="806197"/>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CaixaDeTexto 41">
              <a:extLst>
                <a:ext uri="{FF2B5EF4-FFF2-40B4-BE49-F238E27FC236}">
                  <a16:creationId xmlns:a16="http://schemas.microsoft.com/office/drawing/2014/main" id="{CFB723D6-08F0-48DB-A908-D0C371CB5C31}"/>
                </a:ext>
              </a:extLst>
            </p:cNvPr>
            <p:cNvSpPr txBox="1"/>
            <p:nvPr/>
          </p:nvSpPr>
          <p:spPr>
            <a:xfrm rot="16200000">
              <a:off x="2023767" y="123127"/>
              <a:ext cx="3124175"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2000Ac - 1671</a:t>
              </a:r>
              <a:endParaRPr lang="en-US" sz="3600" b="1" dirty="0">
                <a:solidFill>
                  <a:schemeClr val="tx2">
                    <a:lumMod val="20000"/>
                    <a:lumOff val="80000"/>
                  </a:schemeClr>
                </a:solidFill>
                <a:latin typeface="Tw Cen MT" panose="020B0602020104020603" pitchFamily="34" charset="0"/>
              </a:endParaRPr>
            </a:p>
          </p:txBody>
        </p:sp>
      </p:grpSp>
      <p:grpSp>
        <p:nvGrpSpPr>
          <p:cNvPr id="55" name="Agrupar 54">
            <a:extLst>
              <a:ext uri="{FF2B5EF4-FFF2-40B4-BE49-F238E27FC236}">
                <a16:creationId xmlns:a16="http://schemas.microsoft.com/office/drawing/2014/main" id="{3E216273-F672-4569-8C8B-9244A2034523}"/>
              </a:ext>
            </a:extLst>
          </p:cNvPr>
          <p:cNvGrpSpPr/>
          <p:nvPr/>
        </p:nvGrpSpPr>
        <p:grpSpPr>
          <a:xfrm>
            <a:off x="-588448" y="0"/>
            <a:ext cx="12191999" cy="6858000"/>
            <a:chOff x="-1483401" y="-28"/>
            <a:chExt cx="12191999" cy="6858000"/>
          </a:xfrm>
        </p:grpSpPr>
        <p:sp>
          <p:nvSpPr>
            <p:cNvPr id="13" name="Retângulo 12">
              <a:extLst>
                <a:ext uri="{FF2B5EF4-FFF2-40B4-BE49-F238E27FC236}">
                  <a16:creationId xmlns:a16="http://schemas.microsoft.com/office/drawing/2014/main" id="{319979CF-EB0D-4C14-8597-B41C1265155F}"/>
                </a:ext>
              </a:extLst>
            </p:cNvPr>
            <p:cNvSpPr/>
            <p:nvPr/>
          </p:nvSpPr>
          <p:spPr>
            <a:xfrm>
              <a:off x="-1483401" y="-2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tângulo: Cantos Superiores Arredondados 51">
              <a:extLst>
                <a:ext uri="{FF2B5EF4-FFF2-40B4-BE49-F238E27FC236}">
                  <a16:creationId xmlns:a16="http://schemas.microsoft.com/office/drawing/2014/main" id="{FC3E5D89-2284-4986-8677-0EDA99F63D3D}"/>
                </a:ext>
              </a:extLst>
            </p:cNvPr>
            <p:cNvSpPr/>
            <p:nvPr/>
          </p:nvSpPr>
          <p:spPr>
            <a:xfrm rot="16200000">
              <a:off x="8331549" y="3025890"/>
              <a:ext cx="3947902" cy="806197"/>
            </a:xfrm>
            <a:prstGeom prst="round2Same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CaixaDeTexto 53">
              <a:extLst>
                <a:ext uri="{FF2B5EF4-FFF2-40B4-BE49-F238E27FC236}">
                  <a16:creationId xmlns:a16="http://schemas.microsoft.com/office/drawing/2014/main" id="{6855AD7F-63DC-437A-91F2-FD83BEFB2E58}"/>
                </a:ext>
              </a:extLst>
            </p:cNvPr>
            <p:cNvSpPr txBox="1"/>
            <p:nvPr/>
          </p:nvSpPr>
          <p:spPr>
            <a:xfrm rot="16200000">
              <a:off x="8849956" y="3105807"/>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1833 - 1944</a:t>
              </a:r>
              <a:endParaRPr lang="en-US" sz="3600" b="1" dirty="0">
                <a:solidFill>
                  <a:schemeClr val="tx2">
                    <a:lumMod val="20000"/>
                    <a:lumOff val="80000"/>
                  </a:schemeClr>
                </a:solidFill>
                <a:latin typeface="Tw Cen MT" panose="020B0602020104020603" pitchFamily="34" charset="0"/>
              </a:endParaRPr>
            </a:p>
          </p:txBody>
        </p:sp>
      </p:grpSp>
      <p:grpSp>
        <p:nvGrpSpPr>
          <p:cNvPr id="59" name="Agrupar 58">
            <a:extLst>
              <a:ext uri="{FF2B5EF4-FFF2-40B4-BE49-F238E27FC236}">
                <a16:creationId xmlns:a16="http://schemas.microsoft.com/office/drawing/2014/main" id="{98860AC1-287C-42D7-8EA8-C538CB5785A7}"/>
              </a:ext>
            </a:extLst>
          </p:cNvPr>
          <p:cNvGrpSpPr/>
          <p:nvPr/>
        </p:nvGrpSpPr>
        <p:grpSpPr>
          <a:xfrm>
            <a:off x="-1246522" y="10906"/>
            <a:ext cx="12203742" cy="6858000"/>
            <a:chOff x="-6950050" y="173038"/>
            <a:chExt cx="12203742" cy="6858000"/>
          </a:xfrm>
        </p:grpSpPr>
        <p:sp>
          <p:nvSpPr>
            <p:cNvPr id="17" name="Retângulo 16">
              <a:extLst>
                <a:ext uri="{FF2B5EF4-FFF2-40B4-BE49-F238E27FC236}">
                  <a16:creationId xmlns:a16="http://schemas.microsoft.com/office/drawing/2014/main" id="{29B1F178-91B2-4FBB-8416-BB47664926A3}"/>
                </a:ext>
              </a:extLst>
            </p:cNvPr>
            <p:cNvSpPr/>
            <p:nvPr/>
          </p:nvSpPr>
          <p:spPr>
            <a:xfrm>
              <a:off x="-6950050" y="17303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tângulo: Cantos Superiores Arredondados 55">
              <a:extLst>
                <a:ext uri="{FF2B5EF4-FFF2-40B4-BE49-F238E27FC236}">
                  <a16:creationId xmlns:a16="http://schemas.microsoft.com/office/drawing/2014/main" id="{B8D71540-3D0B-4672-8B15-A8683CC407D3}"/>
                </a:ext>
              </a:extLst>
            </p:cNvPr>
            <p:cNvSpPr/>
            <p:nvPr/>
          </p:nvSpPr>
          <p:spPr>
            <a:xfrm rot="16200000">
              <a:off x="2864899" y="3198939"/>
              <a:ext cx="3947902" cy="806197"/>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41B558C8-92A2-4902-9E5B-303C528BFA43}"/>
                </a:ext>
              </a:extLst>
            </p:cNvPr>
            <p:cNvSpPr txBox="1"/>
            <p:nvPr/>
          </p:nvSpPr>
          <p:spPr>
            <a:xfrm rot="16200000">
              <a:off x="3439184" y="3273422"/>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1946 - 1962</a:t>
              </a:r>
              <a:endParaRPr lang="en-US" sz="3600" b="1" dirty="0">
                <a:solidFill>
                  <a:schemeClr val="tx2">
                    <a:lumMod val="20000"/>
                    <a:lumOff val="80000"/>
                  </a:schemeClr>
                </a:solidFill>
                <a:latin typeface="Tw Cen MT" panose="020B0602020104020603" pitchFamily="34" charset="0"/>
              </a:endParaRPr>
            </a:p>
          </p:txBody>
        </p:sp>
      </p:grpSp>
      <p:grpSp>
        <p:nvGrpSpPr>
          <p:cNvPr id="63" name="Agrupar 62">
            <a:extLst>
              <a:ext uri="{FF2B5EF4-FFF2-40B4-BE49-F238E27FC236}">
                <a16:creationId xmlns:a16="http://schemas.microsoft.com/office/drawing/2014/main" id="{962C6401-820C-4522-BF59-0FFC527CAE58}"/>
              </a:ext>
            </a:extLst>
          </p:cNvPr>
          <p:cNvGrpSpPr/>
          <p:nvPr/>
        </p:nvGrpSpPr>
        <p:grpSpPr>
          <a:xfrm>
            <a:off x="-1834971" y="10906"/>
            <a:ext cx="12210741" cy="6858000"/>
            <a:chOff x="-6096461" y="-79851"/>
            <a:chExt cx="12210741" cy="6858000"/>
          </a:xfrm>
        </p:grpSpPr>
        <p:sp>
          <p:nvSpPr>
            <p:cNvPr id="21" name="Retângulo 20">
              <a:extLst>
                <a:ext uri="{FF2B5EF4-FFF2-40B4-BE49-F238E27FC236}">
                  <a16:creationId xmlns:a16="http://schemas.microsoft.com/office/drawing/2014/main" id="{FFF8A383-67CA-47EE-9CFE-8DEB03BBB867}"/>
                </a:ext>
              </a:extLst>
            </p:cNvPr>
            <p:cNvSpPr/>
            <p:nvPr/>
          </p:nvSpPr>
          <p:spPr>
            <a:xfrm>
              <a:off x="-6096461" y="-79851"/>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tângulo: Cantos Superiores Arredondados 59">
              <a:extLst>
                <a:ext uri="{FF2B5EF4-FFF2-40B4-BE49-F238E27FC236}">
                  <a16:creationId xmlns:a16="http://schemas.microsoft.com/office/drawing/2014/main" id="{AB65C1CF-005B-46F0-BE71-C7FFD6168BEB}"/>
                </a:ext>
              </a:extLst>
            </p:cNvPr>
            <p:cNvSpPr/>
            <p:nvPr/>
          </p:nvSpPr>
          <p:spPr>
            <a:xfrm rot="16200000">
              <a:off x="3724581" y="2940603"/>
              <a:ext cx="3947902" cy="806197"/>
            </a:xfrm>
            <a:prstGeom prst="round2Same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CaixaDeTexto 61">
              <a:extLst>
                <a:ext uri="{FF2B5EF4-FFF2-40B4-BE49-F238E27FC236}">
                  <a16:creationId xmlns:a16="http://schemas.microsoft.com/office/drawing/2014/main" id="{AD812F89-E3CA-49E0-9954-A187007CFE09}"/>
                </a:ext>
              </a:extLst>
            </p:cNvPr>
            <p:cNvSpPr txBox="1"/>
            <p:nvPr/>
          </p:nvSpPr>
          <p:spPr>
            <a:xfrm rot="16200000">
              <a:off x="4299772" y="302598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1964 - Hoje</a:t>
              </a:r>
              <a:endParaRPr lang="en-US" sz="3600" b="1" dirty="0">
                <a:solidFill>
                  <a:schemeClr val="tx2">
                    <a:lumMod val="20000"/>
                    <a:lumOff val="80000"/>
                  </a:schemeClr>
                </a:solidFill>
                <a:latin typeface="Tw Cen MT" panose="020B0602020104020603" pitchFamily="34" charset="0"/>
              </a:endParaRPr>
            </a:p>
          </p:txBody>
        </p:sp>
      </p:grpSp>
      <p:grpSp>
        <p:nvGrpSpPr>
          <p:cNvPr id="53" name="Agrupar 52">
            <a:extLst>
              <a:ext uri="{FF2B5EF4-FFF2-40B4-BE49-F238E27FC236}">
                <a16:creationId xmlns:a16="http://schemas.microsoft.com/office/drawing/2014/main" id="{C4B65821-EBC3-40DA-870C-8943FEF03FA8}"/>
              </a:ext>
            </a:extLst>
          </p:cNvPr>
          <p:cNvGrpSpPr/>
          <p:nvPr/>
        </p:nvGrpSpPr>
        <p:grpSpPr>
          <a:xfrm>
            <a:off x="-2346945" y="0"/>
            <a:ext cx="12191999" cy="6858000"/>
            <a:chOff x="-11624093" y="0"/>
            <a:chExt cx="12191999" cy="6858000"/>
          </a:xfrm>
        </p:grpSpPr>
        <p:sp>
          <p:nvSpPr>
            <p:cNvPr id="25" name="Retângulo 24">
              <a:extLst>
                <a:ext uri="{FF2B5EF4-FFF2-40B4-BE49-F238E27FC236}">
                  <a16:creationId xmlns:a16="http://schemas.microsoft.com/office/drawing/2014/main" id="{A02E29E5-5A80-4CC3-8912-2E8E50C770D4}"/>
                </a:ext>
              </a:extLst>
            </p:cNvPr>
            <p:cNvSpPr/>
            <p:nvPr/>
          </p:nvSpPr>
          <p:spPr>
            <a:xfrm>
              <a:off x="-11624093" y="0"/>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tângulo: Cantos Superiores Arredondados 47">
              <a:extLst>
                <a:ext uri="{FF2B5EF4-FFF2-40B4-BE49-F238E27FC236}">
                  <a16:creationId xmlns:a16="http://schemas.microsoft.com/office/drawing/2014/main" id="{AB555D41-4167-4B43-9878-8791F48E0228}"/>
                </a:ext>
              </a:extLst>
            </p:cNvPr>
            <p:cNvSpPr/>
            <p:nvPr/>
          </p:nvSpPr>
          <p:spPr>
            <a:xfrm rot="16200000">
              <a:off x="-1809144" y="3025903"/>
              <a:ext cx="3947902" cy="806197"/>
            </a:xfrm>
            <a:prstGeom prst="round2Same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CaixaDeTexto 48">
              <a:extLst>
                <a:ext uri="{FF2B5EF4-FFF2-40B4-BE49-F238E27FC236}">
                  <a16:creationId xmlns:a16="http://schemas.microsoft.com/office/drawing/2014/main" id="{B37B99F6-9B63-4E68-B6B5-43FF10BF2C8F}"/>
                </a:ext>
              </a:extLst>
            </p:cNvPr>
            <p:cNvSpPr txBox="1"/>
            <p:nvPr/>
          </p:nvSpPr>
          <p:spPr>
            <a:xfrm rot="16200000">
              <a:off x="-1301032" y="310583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Conclusão</a:t>
              </a:r>
              <a:endParaRPr lang="en-US" sz="3600" b="1" dirty="0">
                <a:solidFill>
                  <a:schemeClr val="tx2">
                    <a:lumMod val="20000"/>
                    <a:lumOff val="80000"/>
                  </a:schemeClr>
                </a:solidFill>
                <a:latin typeface="Tw Cen MT" panose="020B0602020104020603" pitchFamily="34" charset="0"/>
              </a:endParaRPr>
            </a:p>
          </p:txBody>
        </p:sp>
      </p:grpSp>
      <p:sp>
        <p:nvSpPr>
          <p:cNvPr id="2" name="CaixaDeTexto 1">
            <a:extLst>
              <a:ext uri="{FF2B5EF4-FFF2-40B4-BE49-F238E27FC236}">
                <a16:creationId xmlns:a16="http://schemas.microsoft.com/office/drawing/2014/main" id="{035EA01A-1E0F-4F05-A68B-DC85D4F7FF49}"/>
              </a:ext>
            </a:extLst>
          </p:cNvPr>
          <p:cNvSpPr txBox="1"/>
          <p:nvPr/>
        </p:nvSpPr>
        <p:spPr>
          <a:xfrm>
            <a:off x="3461662" y="511318"/>
            <a:ext cx="6184900" cy="707886"/>
          </a:xfrm>
          <a:prstGeom prst="rect">
            <a:avLst/>
          </a:prstGeom>
          <a:noFill/>
        </p:spPr>
        <p:txBody>
          <a:bodyPr wrap="square" rtlCol="0">
            <a:spAutoFit/>
          </a:bodyPr>
          <a:lstStyle/>
          <a:p>
            <a:r>
              <a:rPr lang="pt-BR" sz="4000" b="1" dirty="0">
                <a:latin typeface="Tw Cen MT "/>
              </a:rPr>
              <a:t>Conclusão</a:t>
            </a:r>
            <a:endParaRPr lang="pt-BR" b="1" dirty="0">
              <a:latin typeface="Tw Cen MT "/>
            </a:endParaRPr>
          </a:p>
        </p:txBody>
      </p:sp>
      <p:sp>
        <p:nvSpPr>
          <p:cNvPr id="3" name="CaixaDeTexto 2">
            <a:extLst>
              <a:ext uri="{FF2B5EF4-FFF2-40B4-BE49-F238E27FC236}">
                <a16:creationId xmlns:a16="http://schemas.microsoft.com/office/drawing/2014/main" id="{63F050A8-422D-4449-9F49-B1523B42623E}"/>
              </a:ext>
            </a:extLst>
          </p:cNvPr>
          <p:cNvSpPr txBox="1"/>
          <p:nvPr/>
        </p:nvSpPr>
        <p:spPr>
          <a:xfrm>
            <a:off x="1139678" y="1948564"/>
            <a:ext cx="7213600" cy="2308324"/>
          </a:xfrm>
          <a:prstGeom prst="rect">
            <a:avLst/>
          </a:prstGeom>
          <a:noFill/>
        </p:spPr>
        <p:txBody>
          <a:bodyPr wrap="square" rtlCol="0">
            <a:spAutoFit/>
          </a:bodyPr>
          <a:lstStyle/>
          <a:p>
            <a:r>
              <a:rPr lang="pt-BR" dirty="0"/>
              <a:t>Podemos observar que dês do inicio da nossa evolução, a maior preocupação foi simplificar a matemática e ajudar nos cálculos militares.</a:t>
            </a:r>
            <a:br>
              <a:rPr lang="pt-BR" dirty="0"/>
            </a:br>
            <a:r>
              <a:rPr lang="pt-BR" dirty="0"/>
              <a:t>Podemos observar também a mudança e o aprimoramento do tamanho dos maquinários pois antigamente era necessário uma sala gigante com uma boa estrutura (O MARK I tinha 70 toneladas e ocupava 120m³).</a:t>
            </a:r>
          </a:p>
          <a:p>
            <a:r>
              <a:rPr lang="pt-BR" dirty="0"/>
              <a:t>No decorrer desses +- 4021 anos nós evoluímos de um simples “Brinquedo” para uma maquina capaz de efetuar cálculos enormes em questão de milésimos de segundos.</a:t>
            </a:r>
          </a:p>
        </p:txBody>
      </p:sp>
      <p:sp>
        <p:nvSpPr>
          <p:cNvPr id="24" name="CaixaDeTexto 23">
            <a:extLst>
              <a:ext uri="{FF2B5EF4-FFF2-40B4-BE49-F238E27FC236}">
                <a16:creationId xmlns:a16="http://schemas.microsoft.com/office/drawing/2014/main" id="{FD66B3E4-E40B-4907-8847-C629F63A0824}"/>
              </a:ext>
            </a:extLst>
          </p:cNvPr>
          <p:cNvSpPr txBox="1"/>
          <p:nvPr/>
        </p:nvSpPr>
        <p:spPr>
          <a:xfrm>
            <a:off x="7172189" y="6457186"/>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2650795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C8EC7320-937B-4180-8441-27D15B5F43B6}"/>
              </a:ext>
            </a:extLst>
          </p:cNvPr>
          <p:cNvSpPr txBox="1"/>
          <p:nvPr/>
        </p:nvSpPr>
        <p:spPr>
          <a:xfrm>
            <a:off x="9594850" y="406400"/>
            <a:ext cx="2152650" cy="707886"/>
          </a:xfrm>
          <a:prstGeom prst="rect">
            <a:avLst/>
          </a:prstGeom>
          <a:noFill/>
        </p:spPr>
        <p:txBody>
          <a:bodyPr wrap="square" rtlCol="0">
            <a:spAutoFit/>
          </a:bodyPr>
          <a:lstStyle/>
          <a:p>
            <a:r>
              <a:rPr lang="pt-BR" sz="4000" b="1" dirty="0">
                <a:latin typeface="Tw Cen MT "/>
              </a:rPr>
              <a:t>IPV4</a:t>
            </a:r>
          </a:p>
        </p:txBody>
      </p:sp>
      <p:sp>
        <p:nvSpPr>
          <p:cNvPr id="6" name="CaixaDeTexto 5">
            <a:extLst>
              <a:ext uri="{FF2B5EF4-FFF2-40B4-BE49-F238E27FC236}">
                <a16:creationId xmlns:a16="http://schemas.microsoft.com/office/drawing/2014/main" id="{931D3C0A-DBAC-4C9D-B651-9DFF9F72AC4C}"/>
              </a:ext>
            </a:extLst>
          </p:cNvPr>
          <p:cNvSpPr txBox="1"/>
          <p:nvPr/>
        </p:nvSpPr>
        <p:spPr>
          <a:xfrm>
            <a:off x="2933700" y="406400"/>
            <a:ext cx="6324600" cy="5324535"/>
          </a:xfrm>
          <a:prstGeom prst="rect">
            <a:avLst/>
          </a:prstGeom>
          <a:noFill/>
        </p:spPr>
        <p:txBody>
          <a:bodyPr wrap="square" rtlCol="0">
            <a:spAutoFit/>
          </a:bodyPr>
          <a:lstStyle/>
          <a:p>
            <a:pPr marL="285750" indent="-285750" algn="l" fontAlgn="base">
              <a:buFont typeface="Wingdings" panose="05000000000000000000" pitchFamily="2" charset="2"/>
              <a:buChar char="§"/>
            </a:pPr>
            <a:r>
              <a:rPr lang="pt-BR" sz="2000" b="0" i="0" dirty="0">
                <a:solidFill>
                  <a:srgbClr val="000000"/>
                </a:solidFill>
                <a:effectLst/>
                <a:latin typeface="Tw Cen MT "/>
              </a:rPr>
              <a:t>Criado pela IETF (acrônimo de Internet </a:t>
            </a:r>
            <a:r>
              <a:rPr lang="pt-BR" sz="2000" b="0" i="0" dirty="0" err="1">
                <a:solidFill>
                  <a:srgbClr val="000000"/>
                </a:solidFill>
                <a:effectLst/>
                <a:latin typeface="Tw Cen MT "/>
              </a:rPr>
              <a:t>Engineering</a:t>
            </a:r>
            <a:r>
              <a:rPr lang="pt-BR" sz="2000" b="0" i="0" dirty="0">
                <a:solidFill>
                  <a:srgbClr val="000000"/>
                </a:solidFill>
                <a:effectLst/>
                <a:latin typeface="Tw Cen MT "/>
              </a:rPr>
              <a:t> </a:t>
            </a:r>
            <a:r>
              <a:rPr lang="pt-BR" sz="2000" b="0" i="0" dirty="0" err="1">
                <a:solidFill>
                  <a:srgbClr val="000000"/>
                </a:solidFill>
                <a:effectLst/>
                <a:latin typeface="Tw Cen MT "/>
              </a:rPr>
              <a:t>Task</a:t>
            </a:r>
            <a:r>
              <a:rPr lang="pt-BR" sz="2000" b="0" i="0" dirty="0">
                <a:solidFill>
                  <a:srgbClr val="000000"/>
                </a:solidFill>
                <a:effectLst/>
                <a:latin typeface="Tw Cen MT "/>
              </a:rPr>
              <a:t> Force ou Força-Tarefa de Engenharia da Internet) em setembro de 1981.</a:t>
            </a:r>
          </a:p>
          <a:p>
            <a:pPr marL="285750" indent="-285750" algn="l" fontAlgn="base">
              <a:buFont typeface="Wingdings" panose="05000000000000000000" pitchFamily="2" charset="2"/>
              <a:buChar char="§"/>
            </a:pPr>
            <a:r>
              <a:rPr lang="pt-BR" sz="2000" b="0" i="0" dirty="0">
                <a:solidFill>
                  <a:srgbClr val="000000"/>
                </a:solidFill>
                <a:effectLst/>
                <a:latin typeface="Tw Cen MT "/>
              </a:rPr>
              <a:t> O </a:t>
            </a:r>
            <a:r>
              <a:rPr lang="pt-BR" sz="2000" b="0" i="0" dirty="0" err="1">
                <a:solidFill>
                  <a:srgbClr val="000000"/>
                </a:solidFill>
                <a:effectLst/>
                <a:latin typeface="Tw Cen MT "/>
              </a:rPr>
              <a:t>Protocol</a:t>
            </a:r>
            <a:r>
              <a:rPr lang="pt-BR" sz="2000" b="0" i="0" dirty="0">
                <a:solidFill>
                  <a:srgbClr val="000000"/>
                </a:solidFill>
                <a:effectLst/>
                <a:latin typeface="Tw Cen MT "/>
              </a:rPr>
              <a:t> </a:t>
            </a:r>
            <a:r>
              <a:rPr lang="pt-BR" sz="2000" b="0" i="0" dirty="0" err="1">
                <a:solidFill>
                  <a:srgbClr val="000000"/>
                </a:solidFill>
                <a:effectLst/>
                <a:latin typeface="Tw Cen MT "/>
              </a:rPr>
              <a:t>version</a:t>
            </a:r>
            <a:r>
              <a:rPr lang="pt-BR" sz="2000" b="0" i="0" dirty="0">
                <a:solidFill>
                  <a:srgbClr val="000000"/>
                </a:solidFill>
                <a:effectLst/>
                <a:latin typeface="Tw Cen MT "/>
              </a:rPr>
              <a:t> 4 ou versão 4 de protocolos (IPV4) é a tecnologia que permite que nossos aparelhos eletrônicos se conectem na Internet </a:t>
            </a:r>
          </a:p>
          <a:p>
            <a:pPr marL="285750" indent="-285750" algn="l" fontAlgn="base">
              <a:buFont typeface="Wingdings" panose="05000000000000000000" pitchFamily="2" charset="2"/>
              <a:buChar char="§"/>
            </a:pPr>
            <a:r>
              <a:rPr lang="pt-BR" sz="2000" b="0" i="0" dirty="0">
                <a:solidFill>
                  <a:srgbClr val="000000"/>
                </a:solidFill>
                <a:effectLst/>
                <a:latin typeface="Tw Cen MT "/>
              </a:rPr>
              <a:t>Cada usuário terá um código único para enviar e receber dados de outros que estiverem conectados. Portanto o mesmo tem a capacidade de conectar (Ao mesmo tempo), aproximadamente 4,29 bilhões de dispositivos diretamente à internet.</a:t>
            </a:r>
          </a:p>
          <a:p>
            <a:pPr marL="285750" indent="-285750" algn="l" fontAlgn="base">
              <a:buFont typeface="Wingdings" panose="05000000000000000000" pitchFamily="2" charset="2"/>
              <a:buChar char="§"/>
            </a:pPr>
            <a:r>
              <a:rPr lang="pt-BR" sz="2000" b="0" i="0" dirty="0">
                <a:solidFill>
                  <a:srgbClr val="000000"/>
                </a:solidFill>
                <a:effectLst/>
                <a:latin typeface="Tw Cen MT "/>
              </a:rPr>
              <a:t>Essa tecnologia cria um endereço de 32bits composto por 4 números (entre 0 a 255), o mesmo é dividido por “.” (</a:t>
            </a:r>
            <a:r>
              <a:rPr lang="pt-BR" sz="2000" b="0" i="0" dirty="0" err="1">
                <a:solidFill>
                  <a:srgbClr val="000000"/>
                </a:solidFill>
                <a:effectLst/>
                <a:latin typeface="Tw Cen MT "/>
              </a:rPr>
              <a:t>Ex</a:t>
            </a:r>
            <a:r>
              <a:rPr lang="pt-BR" sz="2000" b="0" i="0" dirty="0">
                <a:solidFill>
                  <a:srgbClr val="000000"/>
                </a:solidFill>
                <a:effectLst/>
                <a:latin typeface="Tw Cen MT "/>
              </a:rPr>
              <a:t>: 4.135.89.43).</a:t>
            </a:r>
          </a:p>
          <a:p>
            <a:pPr marL="285750" indent="-285750" algn="l" fontAlgn="base">
              <a:buFont typeface="Wingdings" panose="05000000000000000000" pitchFamily="2" charset="2"/>
              <a:buChar char="§"/>
            </a:pPr>
            <a:r>
              <a:rPr lang="pt-BR" sz="2000" b="0" i="0" dirty="0">
                <a:solidFill>
                  <a:srgbClr val="000000"/>
                </a:solidFill>
                <a:effectLst/>
                <a:latin typeface="Tw Cen MT "/>
              </a:rPr>
              <a:t>O IPv4 pode ser configurado manualmente ou por DHCP (Geralmente esse protocolo é gerado automaticamente pela rede).</a:t>
            </a:r>
          </a:p>
        </p:txBody>
      </p:sp>
      <p:pic>
        <p:nvPicPr>
          <p:cNvPr id="5122" name="Picture 2">
            <a:hlinkClick r:id="rId2"/>
            <a:extLst>
              <a:ext uri="{FF2B5EF4-FFF2-40B4-BE49-F238E27FC236}">
                <a16:creationId xmlns:a16="http://schemas.microsoft.com/office/drawing/2014/main" id="{3EAB6750-5CEC-4411-A512-A0C611CA4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54821">
            <a:off x="128489" y="969575"/>
            <a:ext cx="2655493" cy="1304854"/>
          </a:xfrm>
          <a:prstGeom prst="rect">
            <a:avLst/>
          </a:prstGeom>
          <a:noFill/>
          <a:extLst>
            <a:ext uri="{909E8E84-426E-40DD-AFC4-6F175D3DCCD1}">
              <a14:hiddenFill xmlns:a14="http://schemas.microsoft.com/office/drawing/2010/main">
                <a:solidFill>
                  <a:srgbClr val="FFFFFF"/>
                </a:solidFill>
              </a14:hiddenFill>
            </a:ext>
          </a:extLst>
        </p:spPr>
      </p:pic>
      <p:pic>
        <p:nvPicPr>
          <p:cNvPr id="8" name="Gráfico 7" descr="Conexões">
            <a:extLst>
              <a:ext uri="{FF2B5EF4-FFF2-40B4-BE49-F238E27FC236}">
                <a16:creationId xmlns:a16="http://schemas.microsoft.com/office/drawing/2014/main" id="{9AF8D8C8-8334-4C69-96F3-C3FBB4B648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0248" y="5073421"/>
            <a:ext cx="1137497" cy="1137497"/>
          </a:xfrm>
          <a:prstGeom prst="rect">
            <a:avLst/>
          </a:prstGeom>
        </p:spPr>
      </p:pic>
      <p:pic>
        <p:nvPicPr>
          <p:cNvPr id="10" name="Gráfico 9" descr="Sem fio">
            <a:extLst>
              <a:ext uri="{FF2B5EF4-FFF2-40B4-BE49-F238E27FC236}">
                <a16:creationId xmlns:a16="http://schemas.microsoft.com/office/drawing/2014/main" id="{A98FE4E7-05F1-4760-A1FA-421D89722E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75900" y="1689627"/>
            <a:ext cx="914400" cy="914400"/>
          </a:xfrm>
          <a:prstGeom prst="rect">
            <a:avLst/>
          </a:prstGeom>
        </p:spPr>
      </p:pic>
      <p:pic>
        <p:nvPicPr>
          <p:cNvPr id="12" name="Gráfico 11" descr="Mundo">
            <a:extLst>
              <a:ext uri="{FF2B5EF4-FFF2-40B4-BE49-F238E27FC236}">
                <a16:creationId xmlns:a16="http://schemas.microsoft.com/office/drawing/2014/main" id="{D42C7B47-5C6B-44DB-B739-662F4FBA4A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71175" y="5008168"/>
            <a:ext cx="914400" cy="914400"/>
          </a:xfrm>
          <a:prstGeom prst="rect">
            <a:avLst/>
          </a:prstGeom>
        </p:spPr>
      </p:pic>
      <p:pic>
        <p:nvPicPr>
          <p:cNvPr id="15" name="Gráfico 14" descr="Roteador sem fio">
            <a:extLst>
              <a:ext uri="{FF2B5EF4-FFF2-40B4-BE49-F238E27FC236}">
                <a16:creationId xmlns:a16="http://schemas.microsoft.com/office/drawing/2014/main" id="{2228EE3A-36A2-490E-A035-7EE6B94832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45078" y="5490425"/>
            <a:ext cx="1367575" cy="1367575"/>
          </a:xfrm>
          <a:prstGeom prst="rect">
            <a:avLst/>
          </a:prstGeom>
        </p:spPr>
      </p:pic>
      <p:pic>
        <p:nvPicPr>
          <p:cNvPr id="18" name="Gráfico 17" descr="Internet">
            <a:extLst>
              <a:ext uri="{FF2B5EF4-FFF2-40B4-BE49-F238E27FC236}">
                <a16:creationId xmlns:a16="http://schemas.microsoft.com/office/drawing/2014/main" id="{E7E3BF6F-970B-442D-A362-F130FBA2ACD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0613831">
            <a:off x="1686325" y="2868619"/>
            <a:ext cx="1262800" cy="1262800"/>
          </a:xfrm>
          <a:prstGeom prst="rect">
            <a:avLst/>
          </a:prstGeom>
        </p:spPr>
      </p:pic>
      <p:pic>
        <p:nvPicPr>
          <p:cNvPr id="20" name="Gráfico 19" descr="Torre de Celular">
            <a:extLst>
              <a:ext uri="{FF2B5EF4-FFF2-40B4-BE49-F238E27FC236}">
                <a16:creationId xmlns:a16="http://schemas.microsoft.com/office/drawing/2014/main" id="{71D651A6-3714-46BD-A8DF-5E5EC78D541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06000" y="3183797"/>
            <a:ext cx="1163638" cy="1163638"/>
          </a:xfrm>
          <a:prstGeom prst="rect">
            <a:avLst/>
          </a:prstGeom>
        </p:spPr>
      </p:pic>
      <p:sp>
        <p:nvSpPr>
          <p:cNvPr id="11" name="CaixaDeTexto 10">
            <a:extLst>
              <a:ext uri="{FF2B5EF4-FFF2-40B4-BE49-F238E27FC236}">
                <a16:creationId xmlns:a16="http://schemas.microsoft.com/office/drawing/2014/main" id="{8E04800B-C928-4C68-B77B-A9654D697269}"/>
              </a:ext>
            </a:extLst>
          </p:cNvPr>
          <p:cNvSpPr txBox="1"/>
          <p:nvPr/>
        </p:nvSpPr>
        <p:spPr>
          <a:xfrm>
            <a:off x="9258300" y="6450404"/>
            <a:ext cx="3405002" cy="338554"/>
          </a:xfrm>
          <a:prstGeom prst="rect">
            <a:avLst/>
          </a:prstGeom>
          <a:noFill/>
        </p:spPr>
        <p:txBody>
          <a:bodyPr wrap="square" rtlCol="0">
            <a:spAutoFit/>
          </a:bodyPr>
          <a:lstStyle/>
          <a:p>
            <a:r>
              <a:rPr lang="pt-BR" sz="1600" dirty="0">
                <a:latin typeface="Tw Cen MT" panose="020B0602020104020603" pitchFamily="34" charset="0"/>
              </a:rPr>
              <a:t>Apresentador: Clarice Figueiredo</a:t>
            </a:r>
          </a:p>
        </p:txBody>
      </p:sp>
    </p:spTree>
    <p:extLst>
      <p:ext uri="{BB962C8B-B14F-4D97-AF65-F5344CB8AC3E}">
        <p14:creationId xmlns:p14="http://schemas.microsoft.com/office/powerpoint/2010/main" val="4278385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931D3C0A-DBAC-4C9D-B651-9DFF9F72AC4C}"/>
              </a:ext>
            </a:extLst>
          </p:cNvPr>
          <p:cNvSpPr txBox="1"/>
          <p:nvPr/>
        </p:nvSpPr>
        <p:spPr>
          <a:xfrm>
            <a:off x="425008" y="664685"/>
            <a:ext cx="6877492" cy="4482381"/>
          </a:xfrm>
          <a:prstGeom prst="rect">
            <a:avLst/>
          </a:prstGeom>
          <a:noFill/>
        </p:spPr>
        <p:txBody>
          <a:bodyPr wrap="square" lIns="91440" tIns="45720" rIns="91440" bIns="45720" rtlCol="0" anchor="t">
            <a:spAutoFit/>
          </a:bodyPr>
          <a:lstStyle/>
          <a:p>
            <a:pPr marL="285750" indent="-285750">
              <a:lnSpc>
                <a:spcPct val="107000"/>
              </a:lnSpc>
              <a:spcAft>
                <a:spcPts val="800"/>
              </a:spcAft>
              <a:buFont typeface="Arial" panose="020B0604020202020204" pitchFamily="34" charset="0"/>
              <a:buChar char="•"/>
            </a:pPr>
            <a:r>
              <a:rPr lang="pt-BR" sz="2000" dirty="0">
                <a:latin typeface="TW Cen MT"/>
                <a:ea typeface="+mn-lt"/>
                <a:cs typeface="+mn-lt"/>
              </a:rPr>
              <a:t>O protocolo IP é o responsável por fazer </a:t>
            </a:r>
            <a:r>
              <a:rPr lang="pt-BR" sz="2000" dirty="0">
                <a:effectLst/>
                <a:latin typeface="TW Cen MT"/>
                <a:ea typeface="+mn-lt"/>
                <a:cs typeface="+mn-lt"/>
              </a:rPr>
              <a:t>a </a:t>
            </a:r>
            <a:r>
              <a:rPr lang="pt-BR" sz="2000" dirty="0">
                <a:latin typeface="TW Cen MT"/>
                <a:ea typeface="+mn-lt"/>
                <a:cs typeface="+mn-lt"/>
              </a:rPr>
              <a:t>comunicação entre os </a:t>
            </a:r>
            <a:r>
              <a:rPr lang="pt-BR" sz="2000" dirty="0">
                <a:effectLst/>
                <a:latin typeface="TW Cen MT"/>
                <a:ea typeface="+mn-lt"/>
                <a:cs typeface="+mn-lt"/>
              </a:rPr>
              <a:t>hosts </a:t>
            </a:r>
            <a:r>
              <a:rPr lang="pt-BR" sz="2000" dirty="0">
                <a:latin typeface="TW Cen MT"/>
                <a:ea typeface="+mn-lt"/>
                <a:cs typeface="+mn-lt"/>
              </a:rPr>
              <a:t>de </a:t>
            </a:r>
            <a:r>
              <a:rPr lang="pt-BR" sz="2000" dirty="0">
                <a:effectLst/>
                <a:latin typeface="TW Cen MT"/>
                <a:ea typeface="+mn-lt"/>
                <a:cs typeface="+mn-lt"/>
              </a:rPr>
              <a:t>uma rede</a:t>
            </a:r>
            <a:r>
              <a:rPr lang="pt-BR" sz="2000" dirty="0">
                <a:latin typeface="TW Cen MT"/>
                <a:ea typeface="+mn-lt"/>
                <a:cs typeface="+mn-lt"/>
              </a:rPr>
              <a:t> TCP/IP </a:t>
            </a:r>
            <a:endParaRPr lang="pt-BR" sz="2000" dirty="0">
              <a:latin typeface="TW Cen MT"/>
              <a:ea typeface="+mn-lt"/>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pt-BR" sz="2000" dirty="0">
                <a:latin typeface="TW Cen MT"/>
                <a:ea typeface="+mn-lt"/>
                <a:cs typeface="Calibri"/>
              </a:rPr>
              <a:t>O</a:t>
            </a:r>
            <a:r>
              <a:rPr lang="pt-BR" sz="2000" dirty="0">
                <a:latin typeface="TW Cen MT"/>
                <a:ea typeface="+mn-lt"/>
                <a:cs typeface="+mn-lt"/>
              </a:rPr>
              <a:t> protocolo IP não é confiável</a:t>
            </a:r>
            <a:endParaRPr lang="pt-BR" sz="2000" dirty="0">
              <a:effectLst/>
              <a:latin typeface="TW Cen MT"/>
              <a:ea typeface="Arial" panose="020B060402020202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pt-BR" sz="2000" dirty="0">
                <a:latin typeface="TW Cen MT"/>
                <a:ea typeface="+mn-lt"/>
                <a:cs typeface="+mn-lt"/>
              </a:rPr>
              <a:t>Esquema de endereçamento independente</a:t>
            </a:r>
            <a:endParaRPr lang="pt-BR" sz="2000" dirty="0">
              <a:latin typeface="TW Cen MT"/>
              <a:ea typeface="Arial" panose="020B0604020202020204" pitchFamily="34" charset="0"/>
              <a:cs typeface="Times New Roman"/>
            </a:endParaRPr>
          </a:p>
          <a:p>
            <a:pPr marL="285750" indent="-285750">
              <a:lnSpc>
                <a:spcPct val="107000"/>
              </a:lnSpc>
              <a:spcAft>
                <a:spcPts val="800"/>
              </a:spcAft>
              <a:buFont typeface="Arial" panose="020B0604020202020204" pitchFamily="34" charset="0"/>
              <a:buChar char="•"/>
            </a:pPr>
            <a:r>
              <a:rPr lang="pt-BR" sz="2400" dirty="0">
                <a:latin typeface="TW Cen MT"/>
                <a:ea typeface="+mn-lt"/>
                <a:cs typeface="+mn-lt"/>
              </a:rPr>
              <a:t>Características do IP</a:t>
            </a:r>
          </a:p>
          <a:p>
            <a:pPr marL="285750" indent="-285750">
              <a:lnSpc>
                <a:spcPct val="107000"/>
              </a:lnSpc>
              <a:spcAft>
                <a:spcPts val="800"/>
              </a:spcAft>
              <a:buFont typeface="Arial" panose="020B0604020202020204" pitchFamily="34" charset="0"/>
              <a:buChar char="•"/>
            </a:pPr>
            <a:r>
              <a:rPr lang="pt-BR" sz="2000" dirty="0">
                <a:latin typeface="TW Cen MT"/>
                <a:ea typeface="+mn-lt"/>
                <a:cs typeface="+mn-lt"/>
              </a:rPr>
              <a:t>Serviço de datagrama não confiável;</a:t>
            </a:r>
          </a:p>
          <a:p>
            <a:pPr marL="285750" indent="-285750">
              <a:lnSpc>
                <a:spcPct val="107000"/>
              </a:lnSpc>
              <a:spcAft>
                <a:spcPts val="800"/>
              </a:spcAft>
              <a:buFont typeface="Arial" panose="020B0604020202020204" pitchFamily="34" charset="0"/>
              <a:buChar char="•"/>
            </a:pPr>
            <a:r>
              <a:rPr lang="pt-BR" sz="2000" dirty="0">
                <a:latin typeface="TW Cen MT"/>
                <a:ea typeface="+mn-lt"/>
                <a:cs typeface="+mn-lt"/>
              </a:rPr>
              <a:t>Endereçamento hierárquico;</a:t>
            </a:r>
          </a:p>
          <a:p>
            <a:pPr marL="285750" indent="-285750">
              <a:lnSpc>
                <a:spcPct val="107000"/>
              </a:lnSpc>
              <a:spcAft>
                <a:spcPts val="800"/>
              </a:spcAft>
              <a:buFont typeface="Arial" panose="020B0604020202020204" pitchFamily="34" charset="0"/>
              <a:buChar char="•"/>
            </a:pPr>
            <a:r>
              <a:rPr lang="pt-BR" sz="2000" dirty="0">
                <a:latin typeface="TW Cen MT"/>
                <a:ea typeface="+mn-lt"/>
                <a:cs typeface="+mn-lt"/>
              </a:rPr>
              <a:t>Campo especial indicando qual o protocolo de transporte a ser utilizado no nível superior;</a:t>
            </a:r>
          </a:p>
          <a:p>
            <a:pPr marL="285750" indent="-285750">
              <a:lnSpc>
                <a:spcPct val="107000"/>
              </a:lnSpc>
              <a:spcAft>
                <a:spcPts val="800"/>
              </a:spcAft>
              <a:buFont typeface="Arial" panose="020B0604020202020204" pitchFamily="34" charset="0"/>
              <a:buChar char="•"/>
            </a:pPr>
            <a:r>
              <a:rPr lang="pt-BR" sz="2000" dirty="0">
                <a:latin typeface="TW Cen MT"/>
                <a:ea typeface="+mn-lt"/>
                <a:cs typeface="+mn-lt"/>
              </a:rPr>
              <a:t>Descarte e controle de tempo de vida dos pacotes a circular na rede.</a:t>
            </a:r>
          </a:p>
        </p:txBody>
      </p:sp>
      <p:sp>
        <p:nvSpPr>
          <p:cNvPr id="2" name="CaixaDeTexto 1">
            <a:extLst>
              <a:ext uri="{FF2B5EF4-FFF2-40B4-BE49-F238E27FC236}">
                <a16:creationId xmlns:a16="http://schemas.microsoft.com/office/drawing/2014/main" id="{61AC1CCB-3167-49B7-8A5F-835765366A27}"/>
              </a:ext>
            </a:extLst>
          </p:cNvPr>
          <p:cNvSpPr txBox="1"/>
          <p:nvPr/>
        </p:nvSpPr>
        <p:spPr>
          <a:xfrm>
            <a:off x="8176438" y="287080"/>
            <a:ext cx="3763926" cy="707886"/>
          </a:xfrm>
          <a:prstGeom prst="rect">
            <a:avLst/>
          </a:prstGeom>
          <a:noFill/>
        </p:spPr>
        <p:txBody>
          <a:bodyPr wrap="square" lIns="91440" tIns="45720" rIns="91440" bIns="45720" rtlCol="0" anchor="t">
            <a:spAutoFit/>
          </a:bodyPr>
          <a:lstStyle/>
          <a:p>
            <a:r>
              <a:rPr lang="pt-BR" sz="4000" b="1" dirty="0">
                <a:solidFill>
                  <a:schemeClr val="bg2">
                    <a:lumMod val="25000"/>
                  </a:schemeClr>
                </a:solidFill>
                <a:latin typeface="Tw Cen MT"/>
              </a:rPr>
              <a:t>Protocolo IP</a:t>
            </a:r>
            <a:endParaRPr lang="pt-BR" sz="4000" b="1" dirty="0">
              <a:solidFill>
                <a:schemeClr val="bg2">
                  <a:lumMod val="25000"/>
                </a:schemeClr>
              </a:solidFill>
              <a:latin typeface="Tw Cen MT" panose="020B0602020104020603" pitchFamily="34" charset="0"/>
            </a:endParaRPr>
          </a:p>
        </p:txBody>
      </p:sp>
      <p:pic>
        <p:nvPicPr>
          <p:cNvPr id="2052" name="Picture 4">
            <a:hlinkClick r:id="rId2"/>
            <a:extLst>
              <a:ext uri="{FF2B5EF4-FFF2-40B4-BE49-F238E27FC236}">
                <a16:creationId xmlns:a16="http://schemas.microsoft.com/office/drawing/2014/main" id="{42EC6253-FA97-4769-BFF9-D26C25CF4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22" y="1549113"/>
            <a:ext cx="3985560" cy="398556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27F5034-47F1-401F-9C53-BF99B0BEF233}"/>
              </a:ext>
            </a:extLst>
          </p:cNvPr>
          <p:cNvSpPr txBox="1"/>
          <p:nvPr/>
        </p:nvSpPr>
        <p:spPr>
          <a:xfrm>
            <a:off x="9555745" y="6513989"/>
            <a:ext cx="3405002" cy="338554"/>
          </a:xfrm>
          <a:prstGeom prst="rect">
            <a:avLst/>
          </a:prstGeom>
          <a:noFill/>
        </p:spPr>
        <p:txBody>
          <a:bodyPr wrap="square" rtlCol="0">
            <a:spAutoFit/>
          </a:bodyPr>
          <a:lstStyle/>
          <a:p>
            <a:r>
              <a:rPr lang="pt-BR" sz="1600" dirty="0">
                <a:latin typeface="Tw Cen MT" panose="020B0602020104020603" pitchFamily="34" charset="0"/>
              </a:rPr>
              <a:t>Apresentador: Daniel Martins</a:t>
            </a:r>
          </a:p>
        </p:txBody>
      </p:sp>
    </p:spTree>
    <p:extLst>
      <p:ext uri="{BB962C8B-B14F-4D97-AF65-F5344CB8AC3E}">
        <p14:creationId xmlns:p14="http://schemas.microsoft.com/office/powerpoint/2010/main" val="2436783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931D3C0A-DBAC-4C9D-B651-9DFF9F72AC4C}"/>
              </a:ext>
            </a:extLst>
          </p:cNvPr>
          <p:cNvSpPr txBox="1"/>
          <p:nvPr/>
        </p:nvSpPr>
        <p:spPr>
          <a:xfrm>
            <a:off x="251637" y="439004"/>
            <a:ext cx="7546164" cy="6231578"/>
          </a:xfrm>
          <a:prstGeom prst="rect">
            <a:avLst/>
          </a:prstGeom>
          <a:noFill/>
        </p:spPr>
        <p:txBody>
          <a:bodyPr wrap="square" lIns="91440" tIns="45720" rIns="91440" bIns="45720" rtlCol="0" anchor="t">
            <a:spAutoFit/>
          </a:bodyPr>
          <a:lstStyle/>
          <a:p>
            <a:pPr marL="285750" indent="-285750">
              <a:lnSpc>
                <a:spcPct val="107000"/>
              </a:lnSpc>
              <a:spcAft>
                <a:spcPts val="800"/>
              </a:spcAft>
              <a:buFont typeface="Arial" panose="020B0604020202020204" pitchFamily="34" charset="0"/>
              <a:buChar char="•"/>
            </a:pPr>
            <a:r>
              <a:rPr lang="pt-BR" sz="2000" dirty="0">
                <a:latin typeface="TW Cen MT"/>
                <a:ea typeface="+mn-lt"/>
                <a:cs typeface="+mn-lt"/>
              </a:rPr>
              <a:t>Endereço de IP é a identificação única e inequívoca de cada um dos hosts que compõem uma rede</a:t>
            </a:r>
          </a:p>
          <a:p>
            <a:pPr marL="285750" indent="-285750">
              <a:lnSpc>
                <a:spcPct val="107000"/>
              </a:lnSpc>
              <a:spcAft>
                <a:spcPts val="800"/>
              </a:spcAft>
              <a:buFont typeface="Arial" panose="020B0604020202020204" pitchFamily="34" charset="0"/>
              <a:buChar char="•"/>
            </a:pPr>
            <a:r>
              <a:rPr lang="pt-BR" sz="2000" dirty="0">
                <a:latin typeface="TW Cen MT"/>
                <a:ea typeface="+mn-lt"/>
                <a:cs typeface="+mn-lt"/>
              </a:rPr>
              <a:t>Ele segue as especificações definidas pela NIC (Network Information Center)</a:t>
            </a:r>
          </a:p>
          <a:p>
            <a:pPr marL="285750" indent="-285750">
              <a:lnSpc>
                <a:spcPct val="107000"/>
              </a:lnSpc>
              <a:spcAft>
                <a:spcPts val="800"/>
              </a:spcAft>
              <a:buFont typeface="Arial" panose="020B0604020202020204" pitchFamily="34" charset="0"/>
              <a:buChar char="•"/>
            </a:pPr>
            <a:r>
              <a:rPr lang="pt-BR" sz="2400" b="1" dirty="0">
                <a:latin typeface="TW Cen MT"/>
                <a:ea typeface="+mn-lt"/>
                <a:cs typeface="+mn-lt"/>
              </a:rPr>
              <a:t>Classe de Endereçamento que é dividido:</a:t>
            </a:r>
          </a:p>
          <a:p>
            <a:pPr marL="285750" indent="-285750">
              <a:lnSpc>
                <a:spcPct val="107000"/>
              </a:lnSpc>
              <a:spcAft>
                <a:spcPts val="800"/>
              </a:spcAft>
              <a:buFont typeface="Arial" panose="020B0604020202020204" pitchFamily="34" charset="0"/>
              <a:buChar char="•"/>
            </a:pPr>
            <a:r>
              <a:rPr lang="pt-BR" sz="2000" b="1" dirty="0">
                <a:latin typeface="TW Cen MT"/>
                <a:ea typeface="+mn-lt"/>
                <a:cs typeface="+mn-lt"/>
              </a:rPr>
              <a:t>Classe A</a:t>
            </a:r>
            <a:r>
              <a:rPr lang="pt-BR" sz="2000" dirty="0">
                <a:latin typeface="TW Cen MT"/>
                <a:ea typeface="+mn-lt"/>
                <a:cs typeface="+mn-lt"/>
              </a:rPr>
              <a:t>: suporta 128 redes com a possibilidade de endereçar 16 milhões de hosts;</a:t>
            </a:r>
          </a:p>
          <a:p>
            <a:pPr marL="285750" indent="-285750">
              <a:lnSpc>
                <a:spcPct val="107000"/>
              </a:lnSpc>
              <a:spcAft>
                <a:spcPts val="800"/>
              </a:spcAft>
              <a:buFont typeface="Arial" panose="020B0604020202020204" pitchFamily="34" charset="0"/>
              <a:buChar char="•"/>
            </a:pPr>
            <a:r>
              <a:rPr lang="pt-BR" sz="2000" b="1" dirty="0">
                <a:latin typeface="TW Cen MT"/>
                <a:ea typeface="+mn-lt"/>
                <a:cs typeface="+mn-lt"/>
              </a:rPr>
              <a:t>Classe B</a:t>
            </a:r>
            <a:r>
              <a:rPr lang="pt-BR" sz="2000" dirty="0">
                <a:latin typeface="TW Cen MT"/>
                <a:ea typeface="+mn-lt"/>
                <a:cs typeface="+mn-lt"/>
              </a:rPr>
              <a:t>: suporta 16384 redes com a possibilidade de endereçar 64 mil hosts;</a:t>
            </a:r>
          </a:p>
          <a:p>
            <a:pPr marL="285750" indent="-285750">
              <a:lnSpc>
                <a:spcPct val="107000"/>
              </a:lnSpc>
              <a:spcAft>
                <a:spcPts val="800"/>
              </a:spcAft>
              <a:buFont typeface="Arial" panose="020B0604020202020204" pitchFamily="34" charset="0"/>
              <a:buChar char="•"/>
            </a:pPr>
            <a:r>
              <a:rPr lang="pt-BR" sz="2000" b="1" dirty="0">
                <a:latin typeface="TW Cen MT"/>
                <a:ea typeface="+mn-lt"/>
                <a:cs typeface="+mn-lt"/>
              </a:rPr>
              <a:t>Classe C</a:t>
            </a:r>
            <a:r>
              <a:rPr lang="pt-BR" sz="2000" dirty="0">
                <a:latin typeface="TW Cen MT"/>
                <a:ea typeface="+mn-lt"/>
                <a:cs typeface="+mn-lt"/>
              </a:rPr>
              <a:t>: suporta 2 milhões de redes com a possibilidade de endereçar 256 hosts;</a:t>
            </a:r>
          </a:p>
          <a:p>
            <a:pPr marL="285750" indent="-285750">
              <a:lnSpc>
                <a:spcPct val="107000"/>
              </a:lnSpc>
              <a:spcAft>
                <a:spcPts val="800"/>
              </a:spcAft>
              <a:buFont typeface="Arial" panose="020B0604020202020204" pitchFamily="34" charset="0"/>
              <a:buChar char="•"/>
            </a:pPr>
            <a:r>
              <a:rPr lang="pt-BR" sz="2000" b="1" dirty="0">
                <a:latin typeface="TW Cen MT"/>
                <a:ea typeface="+mn-lt"/>
                <a:cs typeface="+mn-lt"/>
              </a:rPr>
              <a:t>Classe D</a:t>
            </a:r>
            <a:r>
              <a:rPr lang="pt-BR" sz="2000" dirty="0">
                <a:latin typeface="TW Cen MT"/>
                <a:ea typeface="+mn-lt"/>
                <a:cs typeface="+mn-lt"/>
              </a:rPr>
              <a:t>: permite que um datagrama seja distribuído por um conjunto de hosts;</a:t>
            </a:r>
            <a:endParaRPr lang="pt-BR" sz="2000">
              <a:latin typeface="TW Cen MT"/>
              <a:ea typeface="+mn-lt"/>
              <a:cs typeface="+mn-lt"/>
            </a:endParaRPr>
          </a:p>
          <a:p>
            <a:pPr marL="285750" indent="-285750">
              <a:lnSpc>
                <a:spcPct val="107000"/>
              </a:lnSpc>
              <a:spcAft>
                <a:spcPts val="800"/>
              </a:spcAft>
              <a:buFont typeface="Arial" panose="020B0604020202020204" pitchFamily="34" charset="0"/>
              <a:buChar char="•"/>
            </a:pPr>
            <a:r>
              <a:rPr lang="pt-BR" sz="2000" b="1" dirty="0">
                <a:latin typeface="TW Cen MT"/>
                <a:ea typeface="+mn-lt"/>
                <a:cs typeface="+mn-lt"/>
              </a:rPr>
              <a:t>Classe E</a:t>
            </a:r>
            <a:r>
              <a:rPr lang="pt-BR" sz="2000" dirty="0">
                <a:latin typeface="TW Cen MT"/>
                <a:ea typeface="+mn-lt"/>
                <a:cs typeface="+mn-lt"/>
              </a:rPr>
              <a:t>: São endereços que começam por 1111 e está reservado para uso futuro.</a:t>
            </a:r>
          </a:p>
          <a:p>
            <a:pPr marL="285750" indent="-285750">
              <a:lnSpc>
                <a:spcPct val="107000"/>
              </a:lnSpc>
              <a:spcAft>
                <a:spcPts val="800"/>
              </a:spcAft>
              <a:buFont typeface="Arial" panose="020B0604020202020204" pitchFamily="34" charset="0"/>
              <a:buChar char="•"/>
            </a:pPr>
            <a:endParaRPr lang="pt-BR" sz="2000" dirty="0">
              <a:latin typeface="TW Cen MT"/>
              <a:ea typeface="+mn-lt"/>
              <a:cs typeface="+mn-lt"/>
            </a:endParaRPr>
          </a:p>
        </p:txBody>
      </p:sp>
      <p:sp>
        <p:nvSpPr>
          <p:cNvPr id="2" name="CaixaDeTexto 1">
            <a:extLst>
              <a:ext uri="{FF2B5EF4-FFF2-40B4-BE49-F238E27FC236}">
                <a16:creationId xmlns:a16="http://schemas.microsoft.com/office/drawing/2014/main" id="{61AC1CCB-3167-49B7-8A5F-835765366A27}"/>
              </a:ext>
            </a:extLst>
          </p:cNvPr>
          <p:cNvSpPr txBox="1"/>
          <p:nvPr/>
        </p:nvSpPr>
        <p:spPr>
          <a:xfrm>
            <a:off x="8176438" y="287080"/>
            <a:ext cx="3763926" cy="707886"/>
          </a:xfrm>
          <a:prstGeom prst="rect">
            <a:avLst/>
          </a:prstGeom>
          <a:noFill/>
        </p:spPr>
        <p:txBody>
          <a:bodyPr wrap="square" lIns="91440" tIns="45720" rIns="91440" bIns="45720" rtlCol="0" anchor="t">
            <a:spAutoFit/>
          </a:bodyPr>
          <a:lstStyle/>
          <a:p>
            <a:pPr algn="ctr"/>
            <a:r>
              <a:rPr lang="pt-BR" sz="4000" b="1" dirty="0">
                <a:solidFill>
                  <a:schemeClr val="bg2">
                    <a:lumMod val="25000"/>
                  </a:schemeClr>
                </a:solidFill>
                <a:latin typeface="Tw Cen MT"/>
              </a:rPr>
              <a:t>Endereço de IP </a:t>
            </a:r>
            <a:endParaRPr lang="pt-BR" dirty="0">
              <a:solidFill>
                <a:schemeClr val="bg2">
                  <a:lumMod val="25000"/>
                </a:schemeClr>
              </a:solidFill>
            </a:endParaRPr>
          </a:p>
        </p:txBody>
      </p:sp>
      <p:pic>
        <p:nvPicPr>
          <p:cNvPr id="4" name="Imagem 3">
            <a:hlinkClick r:id="rId2"/>
            <a:extLst>
              <a:ext uri="{FF2B5EF4-FFF2-40B4-BE49-F238E27FC236}">
                <a16:creationId xmlns:a16="http://schemas.microsoft.com/office/drawing/2014/main" id="{C3088B15-3B83-4C56-8718-A256D2518AB8}"/>
              </a:ext>
            </a:extLst>
          </p:cNvPr>
          <p:cNvPicPr>
            <a:picLocks noChangeAspect="1"/>
          </p:cNvPicPr>
          <p:nvPr/>
        </p:nvPicPr>
        <p:blipFill>
          <a:blip r:embed="rId3"/>
          <a:stretch>
            <a:fillRect/>
          </a:stretch>
        </p:blipFill>
        <p:spPr>
          <a:xfrm rot="19562147">
            <a:off x="7983635" y="3637745"/>
            <a:ext cx="3287361" cy="1190625"/>
          </a:xfrm>
          <a:prstGeom prst="rect">
            <a:avLst/>
          </a:prstGeom>
        </p:spPr>
      </p:pic>
      <p:pic>
        <p:nvPicPr>
          <p:cNvPr id="5" name="Picture 2" descr="Como Mudar Meu Endereço IP | Golden Frog">
            <a:hlinkClick r:id="rId4"/>
            <a:extLst>
              <a:ext uri="{FF2B5EF4-FFF2-40B4-BE49-F238E27FC236}">
                <a16:creationId xmlns:a16="http://schemas.microsoft.com/office/drawing/2014/main" id="{A0B2BEA8-0E9F-4AF0-9F7E-6D555DB182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630040">
            <a:off x="8217127" y="4448943"/>
            <a:ext cx="4292147" cy="180722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1CA4E7B9-24E6-4EC0-A572-4CCA12042826}"/>
              </a:ext>
            </a:extLst>
          </p:cNvPr>
          <p:cNvSpPr txBox="1"/>
          <p:nvPr/>
        </p:nvSpPr>
        <p:spPr>
          <a:xfrm>
            <a:off x="117956" y="6501305"/>
            <a:ext cx="3405002" cy="338554"/>
          </a:xfrm>
          <a:prstGeom prst="rect">
            <a:avLst/>
          </a:prstGeom>
          <a:noFill/>
        </p:spPr>
        <p:txBody>
          <a:bodyPr wrap="square" rtlCol="0">
            <a:spAutoFit/>
          </a:bodyPr>
          <a:lstStyle/>
          <a:p>
            <a:r>
              <a:rPr lang="pt-BR" sz="1600" dirty="0">
                <a:latin typeface="Tw Cen MT" panose="020B0602020104020603" pitchFamily="34" charset="0"/>
              </a:rPr>
              <a:t>Apresentador: Daniel Martins</a:t>
            </a:r>
          </a:p>
        </p:txBody>
      </p:sp>
    </p:spTree>
    <p:extLst>
      <p:ext uri="{BB962C8B-B14F-4D97-AF65-F5344CB8AC3E}">
        <p14:creationId xmlns:p14="http://schemas.microsoft.com/office/powerpoint/2010/main" val="2968978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931D3C0A-DBAC-4C9D-B651-9DFF9F72AC4C}"/>
              </a:ext>
            </a:extLst>
          </p:cNvPr>
          <p:cNvSpPr txBox="1"/>
          <p:nvPr/>
        </p:nvSpPr>
        <p:spPr>
          <a:xfrm>
            <a:off x="4051300" y="815029"/>
            <a:ext cx="7437940" cy="5545685"/>
          </a:xfrm>
          <a:prstGeom prst="rect">
            <a:avLst/>
          </a:prstGeom>
          <a:noFill/>
        </p:spPr>
        <p:txBody>
          <a:bodyPr wrap="square" rtlCol="0">
            <a:spAutoFit/>
          </a:bodyPr>
          <a:lstStyle/>
          <a:p>
            <a:pPr marL="285750" indent="-285750" fontAlgn="base">
              <a:lnSpc>
                <a:spcPct val="107000"/>
              </a:lnSpc>
              <a:spcAft>
                <a:spcPts val="1920"/>
              </a:spcAft>
              <a:buFont typeface="Arial" panose="020B0604020202020204" pitchFamily="34" charset="0"/>
              <a:buChar char="•"/>
            </a:pPr>
            <a:r>
              <a:rPr lang="pt-BR" sz="2000" dirty="0">
                <a:solidFill>
                  <a:srgbClr val="000000"/>
                </a:solidFill>
                <a:latin typeface="Tw Cen MT" panose="020B0602020104020603" pitchFamily="34" charset="0"/>
                <a:ea typeface="Times New Roman" panose="02020603050405020304" pitchFamily="18" charset="0"/>
                <a:cs typeface="Times New Roman" panose="02020603050405020304" pitchFamily="18" charset="0"/>
              </a:rPr>
              <a:t>É</a:t>
            </a:r>
            <a:r>
              <a:rPr lang="pt-BR" sz="20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 um conjunto de protocolos de comunicação</a:t>
            </a:r>
          </a:p>
          <a:p>
            <a:pPr marL="285750" indent="-285750" fontAlgn="base">
              <a:lnSpc>
                <a:spcPct val="107000"/>
              </a:lnSpc>
              <a:spcAft>
                <a:spcPts val="1920"/>
              </a:spcAft>
              <a:buFont typeface="Arial" panose="020B0604020202020204" pitchFamily="34" charset="0"/>
              <a:buChar char="•"/>
            </a:pPr>
            <a:r>
              <a:rPr lang="pt-BR" sz="20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O nome vem de dois protocolos TCP (</a:t>
            </a:r>
            <a:r>
              <a:rPr lang="pt-BR" sz="2000" dirty="0" err="1">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Transmission</a:t>
            </a:r>
            <a:r>
              <a:rPr lang="pt-BR" sz="20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 </a:t>
            </a:r>
            <a:r>
              <a:rPr lang="pt-BR" sz="2000" dirty="0" err="1">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Control</a:t>
            </a:r>
            <a:r>
              <a:rPr lang="pt-BR" sz="20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 </a:t>
            </a:r>
            <a:r>
              <a:rPr lang="pt-BR" sz="2000" dirty="0" err="1">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Protocol</a:t>
            </a:r>
            <a:r>
              <a:rPr lang="pt-BR" sz="20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 e o IP (Internet </a:t>
            </a:r>
            <a:r>
              <a:rPr lang="pt-BR" sz="2000" dirty="0" err="1">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Protocol</a:t>
            </a:r>
            <a:r>
              <a:rPr lang="pt-BR" sz="20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 </a:t>
            </a:r>
          </a:p>
          <a:p>
            <a:pPr marL="285750" indent="-285750" fontAlgn="base">
              <a:lnSpc>
                <a:spcPct val="107000"/>
              </a:lnSpc>
              <a:spcAft>
                <a:spcPts val="1920"/>
              </a:spcAft>
              <a:buFont typeface="Arial" panose="020B0604020202020204" pitchFamily="34" charset="0"/>
              <a:buChar char="•"/>
            </a:pPr>
            <a:r>
              <a:rPr lang="pt-BR" sz="20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Ele tem por objetivo padronizar todas as comunicações de rede, principalmente as comunicações na web.</a:t>
            </a:r>
            <a:endParaRPr lang="pt-BR" sz="2000" dirty="0">
              <a:effectLst/>
              <a:latin typeface="Tw Cen MT" panose="020B0602020104020603" pitchFamily="34" charset="0"/>
              <a:ea typeface="Calibri" panose="020F0502020204030204" pitchFamily="34" charset="0"/>
              <a:cs typeface="Times New Roman" panose="02020603050405020304" pitchFamily="18" charset="0"/>
            </a:endParaRPr>
          </a:p>
          <a:p>
            <a:pPr marL="285750" indent="-285750" fontAlgn="base">
              <a:lnSpc>
                <a:spcPct val="107000"/>
              </a:lnSpc>
              <a:spcAft>
                <a:spcPts val="1920"/>
              </a:spcAft>
              <a:buFont typeface="Arial" panose="020B0604020202020204" pitchFamily="34" charset="0"/>
              <a:buChar char="•"/>
            </a:pPr>
            <a:r>
              <a:rPr lang="pt-BR" sz="20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Esse modelo foi desenvolvido em 1969 pelo Departamento de Defesa dos Estados Unidos como recurso de comunicação da ARPANET precursora da Internet. </a:t>
            </a:r>
          </a:p>
          <a:p>
            <a:pPr marL="285750" indent="-285750" fontAlgn="base">
              <a:lnSpc>
                <a:spcPct val="107000"/>
              </a:lnSpc>
              <a:spcAft>
                <a:spcPts val="1920"/>
              </a:spcAft>
              <a:buFont typeface="Arial" panose="020B0604020202020204" pitchFamily="34" charset="0"/>
              <a:buChar char="•"/>
            </a:pPr>
            <a:r>
              <a:rPr lang="pt-BR" sz="20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Ele tinha a função de permitir a troca de um grande volume de informações entre um número imenso de sistemas computacionais envolvendo empresas, universidades e órgãos do governo, tudo isso com grande velocidade e confiabilidade</a:t>
            </a:r>
            <a:r>
              <a:rPr lang="pt-BR" sz="1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a:t>
            </a:r>
            <a:endParaRPr lang="pt-BR" sz="1800" dirty="0">
              <a:effectLst/>
              <a:latin typeface="Tw Cen MT" panose="020B0602020104020603"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aixaDeTexto 1">
            <a:extLst>
              <a:ext uri="{FF2B5EF4-FFF2-40B4-BE49-F238E27FC236}">
                <a16:creationId xmlns:a16="http://schemas.microsoft.com/office/drawing/2014/main" id="{61AC1CCB-3167-49B7-8A5F-835765366A27}"/>
              </a:ext>
            </a:extLst>
          </p:cNvPr>
          <p:cNvSpPr txBox="1"/>
          <p:nvPr/>
        </p:nvSpPr>
        <p:spPr>
          <a:xfrm>
            <a:off x="-279864" y="293914"/>
            <a:ext cx="3763926" cy="707886"/>
          </a:xfrm>
          <a:prstGeom prst="rect">
            <a:avLst/>
          </a:prstGeom>
          <a:noFill/>
        </p:spPr>
        <p:txBody>
          <a:bodyPr wrap="square" rtlCol="0">
            <a:spAutoFit/>
          </a:bodyPr>
          <a:lstStyle/>
          <a:p>
            <a:pPr algn="ctr"/>
            <a:r>
              <a:rPr lang="pt-BR" sz="4000" b="1" dirty="0">
                <a:solidFill>
                  <a:schemeClr val="bg2">
                    <a:lumMod val="25000"/>
                  </a:schemeClr>
                </a:solidFill>
                <a:latin typeface="Tw Cen MT" panose="020B0602020104020603" pitchFamily="34" charset="0"/>
              </a:rPr>
              <a:t>TCP/IP</a:t>
            </a:r>
          </a:p>
        </p:txBody>
      </p:sp>
      <p:pic>
        <p:nvPicPr>
          <p:cNvPr id="3074" name="Picture 2">
            <a:hlinkClick r:id="rId2"/>
            <a:extLst>
              <a:ext uri="{FF2B5EF4-FFF2-40B4-BE49-F238E27FC236}">
                <a16:creationId xmlns:a16="http://schemas.microsoft.com/office/drawing/2014/main" id="{6F7CB44B-7F22-4A4F-B0FA-222C9B0AFB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778" b="96000" l="5778" r="96889">
                        <a14:foregroundMark x1="16444" y1="16889" x2="16444" y2="16889"/>
                        <a14:foregroundMark x1="16444" y1="16889" x2="16444" y2="16889"/>
                        <a14:foregroundMark x1="16444" y1="16889" x2="16444" y2="16889"/>
                        <a14:foregroundMark x1="16444" y1="16889" x2="16444" y2="16889"/>
                        <a14:foregroundMark x1="16444" y1="16889" x2="16444" y2="16889"/>
                        <a14:foregroundMark x1="16444" y1="16889" x2="16444" y2="16889"/>
                        <a14:foregroundMark x1="16444" y1="16889" x2="16444" y2="16889"/>
                        <a14:foregroundMark x1="16444" y1="16889" x2="16444" y2="16889"/>
                        <a14:foregroundMark x1="19111" y1="13778" x2="19111" y2="13778"/>
                        <a14:foregroundMark x1="25333" y1="9778" x2="25333" y2="9778"/>
                        <a14:foregroundMark x1="33333" y1="6667" x2="33333" y2="6667"/>
                        <a14:foregroundMark x1="36889" y1="6667" x2="36889" y2="6667"/>
                        <a14:foregroundMark x1="36889" y1="6222" x2="36889" y2="6222"/>
                        <a14:foregroundMark x1="55556" y1="19556" x2="55556" y2="19556"/>
                        <a14:foregroundMark x1="43556" y1="37333" x2="43556" y2="37333"/>
                        <a14:foregroundMark x1="62667" y1="44444" x2="62667" y2="44444"/>
                        <a14:foregroundMark x1="89778" y1="57778" x2="89778" y2="57778"/>
                        <a14:foregroundMark x1="96889" y1="47111" x2="96889" y2="47111"/>
                        <a14:foregroundMark x1="79556" y1="81778" x2="79556" y2="81778"/>
                        <a14:foregroundMark x1="65778" y1="86667" x2="65778" y2="86667"/>
                        <a14:foregroundMark x1="46667" y1="88000" x2="46667" y2="88000"/>
                        <a14:foregroundMark x1="28000" y1="79556" x2="28000" y2="79556"/>
                        <a14:foregroundMark x1="5778" y1="56000" x2="5778" y2="56000"/>
                        <a14:foregroundMark x1="40889" y1="96000" x2="40889" y2="96000"/>
                        <a14:foregroundMark x1="66667" y1="57333" x2="66667" y2="57333"/>
                        <a14:foregroundMark x1="49333" y1="54667" x2="49333" y2="54667"/>
                        <a14:foregroundMark x1="65778" y1="8000" x2="65778" y2="8000"/>
                        <a14:backgroundMark x1="56000" y1="5778" x2="56000" y2="5778"/>
                        <a14:backgroundMark x1="72889" y1="11556" x2="72889" y2="11556"/>
                        <a14:backgroundMark x1="65778" y1="7556" x2="65778" y2="7556"/>
                      </a14:backgroundRemoval>
                    </a14:imgEffect>
                  </a14:imgLayer>
                </a14:imgProps>
              </a:ext>
              <a:ext uri="{28A0092B-C50C-407E-A947-70E740481C1C}">
                <a14:useLocalDpi xmlns:a14="http://schemas.microsoft.com/office/drawing/2010/main" val="0"/>
              </a:ext>
            </a:extLst>
          </a:blip>
          <a:srcRect/>
          <a:stretch>
            <a:fillRect/>
          </a:stretch>
        </p:blipFill>
        <p:spPr bwMode="auto">
          <a:xfrm>
            <a:off x="460192" y="1934126"/>
            <a:ext cx="3307489" cy="3307489"/>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90EAAD5-A88D-4833-911B-D56631A6008D}"/>
              </a:ext>
            </a:extLst>
          </p:cNvPr>
          <p:cNvSpPr txBox="1"/>
          <p:nvPr/>
        </p:nvSpPr>
        <p:spPr>
          <a:xfrm>
            <a:off x="9555745" y="6513989"/>
            <a:ext cx="3405002" cy="338554"/>
          </a:xfrm>
          <a:prstGeom prst="rect">
            <a:avLst/>
          </a:prstGeom>
          <a:noFill/>
        </p:spPr>
        <p:txBody>
          <a:bodyPr wrap="square" rtlCol="0">
            <a:spAutoFit/>
          </a:bodyPr>
          <a:lstStyle/>
          <a:p>
            <a:r>
              <a:rPr lang="pt-BR" sz="1600" dirty="0">
                <a:latin typeface="Tw Cen MT" panose="020B0602020104020603" pitchFamily="34" charset="0"/>
              </a:rPr>
              <a:t>Apresentador: Gabriel Rocha</a:t>
            </a:r>
          </a:p>
        </p:txBody>
      </p:sp>
    </p:spTree>
    <p:extLst>
      <p:ext uri="{BB962C8B-B14F-4D97-AF65-F5344CB8AC3E}">
        <p14:creationId xmlns:p14="http://schemas.microsoft.com/office/powerpoint/2010/main" val="280688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931D3C0A-DBAC-4C9D-B651-9DFF9F72AC4C}"/>
              </a:ext>
            </a:extLst>
          </p:cNvPr>
          <p:cNvSpPr txBox="1"/>
          <p:nvPr/>
        </p:nvSpPr>
        <p:spPr>
          <a:xfrm>
            <a:off x="3721100" y="815029"/>
            <a:ext cx="7768140" cy="5380960"/>
          </a:xfrm>
          <a:prstGeom prst="rect">
            <a:avLst/>
          </a:prstGeom>
          <a:noFill/>
        </p:spPr>
        <p:txBody>
          <a:bodyPr wrap="square" rtlCol="0">
            <a:spAutoFit/>
          </a:bodyPr>
          <a:lstStyle/>
          <a:p>
            <a:pPr marL="285750" indent="-285750" fontAlgn="base">
              <a:spcAft>
                <a:spcPts val="1920"/>
              </a:spcAft>
              <a:buFont typeface="Arial" panose="020B0604020202020204" pitchFamily="34" charset="0"/>
              <a:buChar char="•"/>
            </a:pPr>
            <a:r>
              <a:rPr lang="pt-BR" sz="2400" dirty="0">
                <a:solidFill>
                  <a:srgbClr val="000000"/>
                </a:solidFill>
                <a:effectLst/>
                <a:latin typeface="Tw Cen MT" panose="020B0602020104020603" pitchFamily="34" charset="0"/>
                <a:ea typeface="Times New Roman" panose="02020603050405020304" pitchFamily="18" charset="0"/>
              </a:rPr>
              <a:t>O TCP é um protocolo de transporte confiável que tem por objetivo garantir que os dados são integralmente transmitidos para os hosts de destino corretos.</a:t>
            </a:r>
            <a:endParaRPr lang="pt-BR" sz="2400" dirty="0">
              <a:effectLst/>
              <a:latin typeface="Tw Cen MT" panose="020B0602020104020603" pitchFamily="34" charset="0"/>
              <a:ea typeface="Times New Roman" panose="02020603050405020304" pitchFamily="18" charset="0"/>
            </a:endParaRPr>
          </a:p>
          <a:p>
            <a:pPr marL="285750" indent="-285750" fontAlgn="base">
              <a:spcAft>
                <a:spcPts val="1920"/>
              </a:spcAft>
              <a:buFont typeface="Arial" panose="020B0604020202020204" pitchFamily="34" charset="0"/>
              <a:buChar char="•"/>
            </a:pPr>
            <a:r>
              <a:rPr lang="pt-BR" sz="2400" dirty="0">
                <a:solidFill>
                  <a:srgbClr val="000000"/>
                </a:solidFill>
                <a:latin typeface="Tw Cen MT" panose="020B0602020104020603" pitchFamily="34" charset="0"/>
                <a:ea typeface="Times New Roman" panose="02020603050405020304" pitchFamily="18" charset="0"/>
              </a:rPr>
              <a:t>O</a:t>
            </a:r>
            <a:r>
              <a:rPr lang="pt-BR" sz="2400" dirty="0">
                <a:solidFill>
                  <a:srgbClr val="000000"/>
                </a:solidFill>
                <a:effectLst/>
                <a:latin typeface="Tw Cen MT" panose="020B0602020104020603" pitchFamily="34" charset="0"/>
                <a:ea typeface="Times New Roman" panose="02020603050405020304" pitchFamily="18" charset="0"/>
              </a:rPr>
              <a:t> conjunto </a:t>
            </a:r>
            <a:r>
              <a:rPr lang="pt-BR" sz="2400" dirty="0">
                <a:solidFill>
                  <a:srgbClr val="000000"/>
                </a:solidFill>
                <a:latin typeface="Tw Cen MT" panose="020B0602020104020603" pitchFamily="34" charset="0"/>
                <a:ea typeface="Times New Roman" panose="02020603050405020304" pitchFamily="18" charset="0"/>
              </a:rPr>
              <a:t>de </a:t>
            </a:r>
            <a:r>
              <a:rPr lang="pt-BR" sz="2400" dirty="0">
                <a:solidFill>
                  <a:srgbClr val="000000"/>
                </a:solidFill>
                <a:effectLst/>
                <a:latin typeface="Tw Cen MT" panose="020B0602020104020603" pitchFamily="34" charset="0"/>
                <a:ea typeface="Times New Roman" panose="02020603050405020304" pitchFamily="18" charset="0"/>
              </a:rPr>
              <a:t>bits permite que o host de destino recupere a informação em caso de erros na transmissão ou, nos casos em que a informação não pode ser recuperada ou o pacote TCP/IP se tenha perdido durante a transmissão. É tarefa do TCP retransmitir o pacote.</a:t>
            </a:r>
            <a:endParaRPr lang="pt-BR" sz="2400" dirty="0">
              <a:latin typeface="Tw Cen MT" panose="020B0602020104020603" pitchFamily="34" charset="0"/>
              <a:ea typeface="Times New Roman" panose="02020603050405020304" pitchFamily="18" charset="0"/>
            </a:endParaRPr>
          </a:p>
          <a:p>
            <a:pPr marL="285750" indent="-285750">
              <a:buFont typeface="Arial" panose="020B0604020202020204" pitchFamily="34" charset="0"/>
              <a:buChar char="•"/>
            </a:pPr>
            <a:r>
              <a:rPr lang="pt-BR" sz="2400" dirty="0">
                <a:solidFill>
                  <a:srgbClr val="000000"/>
                </a:solidFill>
                <a:effectLst/>
                <a:latin typeface="Tw Cen MT" panose="020B0602020104020603" pitchFamily="34" charset="0"/>
                <a:ea typeface="Calibri" panose="020F0502020204030204" pitchFamily="34" charset="0"/>
              </a:rPr>
              <a:t>Para que seja possível identificar a que serviço um determinado datagrama pertence, o TCP utiliza o conceito de portas. A cada porta está associado um serviço. Após determinada a porta, toda a comunicação com a aplicação é realizada e endereçada através dela. </a:t>
            </a:r>
            <a:endParaRPr lang="pt-BR" sz="2400" dirty="0">
              <a:effectLst/>
              <a:latin typeface="Tw Cen MT" panose="020B0602020104020603" pitchFamily="34" charset="0"/>
              <a:ea typeface="Calibri" panose="020F0502020204030204" pitchFamily="34" charset="0"/>
              <a:cs typeface="Times New Roman" panose="02020603050405020304" pitchFamily="18" charset="0"/>
            </a:endParaRPr>
          </a:p>
        </p:txBody>
      </p:sp>
      <p:sp>
        <p:nvSpPr>
          <p:cNvPr id="2" name="CaixaDeTexto 1">
            <a:extLst>
              <a:ext uri="{FF2B5EF4-FFF2-40B4-BE49-F238E27FC236}">
                <a16:creationId xmlns:a16="http://schemas.microsoft.com/office/drawing/2014/main" id="{61AC1CCB-3167-49B7-8A5F-835765366A27}"/>
              </a:ext>
            </a:extLst>
          </p:cNvPr>
          <p:cNvSpPr txBox="1"/>
          <p:nvPr/>
        </p:nvSpPr>
        <p:spPr>
          <a:xfrm>
            <a:off x="-279864" y="293914"/>
            <a:ext cx="3763926" cy="1323439"/>
          </a:xfrm>
          <a:prstGeom prst="rect">
            <a:avLst/>
          </a:prstGeom>
          <a:noFill/>
        </p:spPr>
        <p:txBody>
          <a:bodyPr wrap="square" rtlCol="0">
            <a:spAutoFit/>
          </a:bodyPr>
          <a:lstStyle/>
          <a:p>
            <a:pPr algn="ctr"/>
            <a:r>
              <a:rPr lang="pt-BR" sz="4000" b="1" dirty="0">
                <a:solidFill>
                  <a:schemeClr val="bg2">
                    <a:lumMod val="25000"/>
                  </a:schemeClr>
                </a:solidFill>
                <a:latin typeface="Tw Cen MT" panose="020B0602020104020603" pitchFamily="34" charset="0"/>
              </a:rPr>
              <a:t>Protocolo</a:t>
            </a:r>
          </a:p>
          <a:p>
            <a:pPr algn="ctr"/>
            <a:r>
              <a:rPr lang="pt-BR" sz="4000" b="1" dirty="0">
                <a:solidFill>
                  <a:schemeClr val="bg2">
                    <a:lumMod val="25000"/>
                  </a:schemeClr>
                </a:solidFill>
                <a:latin typeface="Tw Cen MT" panose="020B0602020104020603" pitchFamily="34" charset="0"/>
              </a:rPr>
              <a:t>TCP</a:t>
            </a:r>
          </a:p>
        </p:txBody>
      </p:sp>
      <p:pic>
        <p:nvPicPr>
          <p:cNvPr id="5122" name="Picture 2">
            <a:hlinkClick r:id="rId2"/>
            <a:extLst>
              <a:ext uri="{FF2B5EF4-FFF2-40B4-BE49-F238E27FC236}">
                <a16:creationId xmlns:a16="http://schemas.microsoft.com/office/drawing/2014/main" id="{3310AC87-EB11-4766-8A3E-8AF55B525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2677">
            <a:off x="293371" y="2116508"/>
            <a:ext cx="3218763" cy="17859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hlinkClick r:id="rId4"/>
            <a:extLst>
              <a:ext uri="{FF2B5EF4-FFF2-40B4-BE49-F238E27FC236}">
                <a16:creationId xmlns:a16="http://schemas.microsoft.com/office/drawing/2014/main" id="{CD28C95F-C789-4593-8896-F1BE338197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59022">
            <a:off x="209647" y="4191082"/>
            <a:ext cx="3939075" cy="2215431"/>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9FDB13EF-C207-41E0-8D71-14A29D94FA7E}"/>
              </a:ext>
            </a:extLst>
          </p:cNvPr>
          <p:cNvSpPr txBox="1"/>
          <p:nvPr/>
        </p:nvSpPr>
        <p:spPr>
          <a:xfrm>
            <a:off x="9555745" y="6513989"/>
            <a:ext cx="3405002" cy="338554"/>
          </a:xfrm>
          <a:prstGeom prst="rect">
            <a:avLst/>
          </a:prstGeom>
          <a:noFill/>
        </p:spPr>
        <p:txBody>
          <a:bodyPr wrap="square" rtlCol="0">
            <a:spAutoFit/>
          </a:bodyPr>
          <a:lstStyle/>
          <a:p>
            <a:r>
              <a:rPr lang="pt-BR" sz="1600" dirty="0">
                <a:latin typeface="Tw Cen MT" panose="020B0602020104020603" pitchFamily="34" charset="0"/>
              </a:rPr>
              <a:t>Apresentador: Gabriel Rocha</a:t>
            </a:r>
          </a:p>
        </p:txBody>
      </p:sp>
    </p:spTree>
    <p:extLst>
      <p:ext uri="{BB962C8B-B14F-4D97-AF65-F5344CB8AC3E}">
        <p14:creationId xmlns:p14="http://schemas.microsoft.com/office/powerpoint/2010/main" val="424649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931D3C0A-DBAC-4C9D-B651-9DFF9F72AC4C}"/>
              </a:ext>
            </a:extLst>
          </p:cNvPr>
          <p:cNvSpPr txBox="1"/>
          <p:nvPr/>
        </p:nvSpPr>
        <p:spPr>
          <a:xfrm>
            <a:off x="3721100" y="383229"/>
            <a:ext cx="7768140" cy="6247864"/>
          </a:xfrm>
          <a:prstGeom prst="rect">
            <a:avLst/>
          </a:prstGeom>
          <a:noFill/>
        </p:spPr>
        <p:txBody>
          <a:bodyPr wrap="square" rtlCol="0">
            <a:spAutoFit/>
          </a:bodyPr>
          <a:lstStyle/>
          <a:p>
            <a:pPr marL="285750" indent="-285750" fontAlgn="base">
              <a:buFont typeface="Arial" panose="020B0604020202020204" pitchFamily="34" charset="0"/>
              <a:buChar char="•"/>
            </a:pPr>
            <a:r>
              <a:rPr lang="pt-BR" sz="2000" b="1" dirty="0">
                <a:solidFill>
                  <a:srgbClr val="000000"/>
                </a:solidFill>
                <a:effectLst/>
                <a:latin typeface="Tw Cen MT" panose="020B0602020104020603" pitchFamily="34" charset="0"/>
                <a:ea typeface="Times New Roman" panose="02020603050405020304" pitchFamily="18" charset="0"/>
              </a:rPr>
              <a:t>Transferência de dados</a:t>
            </a:r>
            <a:r>
              <a:rPr lang="pt-BR" sz="2000" dirty="0">
                <a:solidFill>
                  <a:srgbClr val="000000"/>
                </a:solidFill>
                <a:effectLst/>
                <a:latin typeface="Tw Cen MT" panose="020B0602020104020603" pitchFamily="34" charset="0"/>
                <a:ea typeface="Times New Roman" panose="02020603050405020304" pitchFamily="18" charset="0"/>
              </a:rPr>
              <a:t>: Ambos os pontos conectados podem transmitir e receber  dados simultaneamente.</a:t>
            </a:r>
            <a:endParaRPr lang="pt-BR" sz="2000" dirty="0">
              <a:effectLst/>
              <a:latin typeface="Tw Cen MT" panose="020B0602020104020603" pitchFamily="34" charset="0"/>
              <a:ea typeface="Times New Roman" panose="02020603050405020304" pitchFamily="18" charset="0"/>
            </a:endParaRPr>
          </a:p>
          <a:p>
            <a:pPr marL="285750" indent="-285750" fontAlgn="base">
              <a:buFont typeface="Arial" panose="020B0604020202020204" pitchFamily="34" charset="0"/>
              <a:buChar char="•"/>
            </a:pPr>
            <a:r>
              <a:rPr lang="pt-BR" sz="2000" b="1" dirty="0">
                <a:solidFill>
                  <a:srgbClr val="000000"/>
                </a:solidFill>
                <a:effectLst/>
                <a:latin typeface="Tw Cen MT" panose="020B0602020104020603" pitchFamily="34" charset="0"/>
                <a:ea typeface="Times New Roman" panose="02020603050405020304" pitchFamily="18" charset="0"/>
              </a:rPr>
              <a:t>Transferência de dados com diferentes prioridades</a:t>
            </a:r>
            <a:r>
              <a:rPr lang="pt-BR" sz="2000" dirty="0">
                <a:solidFill>
                  <a:srgbClr val="000000"/>
                </a:solidFill>
                <a:effectLst/>
                <a:latin typeface="Tw Cen MT" panose="020B0602020104020603" pitchFamily="34" charset="0"/>
                <a:ea typeface="Times New Roman" panose="02020603050405020304" pitchFamily="18" charset="0"/>
              </a:rPr>
              <a:t>: Interpreta as sinalizações de prioridades e organiza o encaminhamento dos datagramas.</a:t>
            </a:r>
            <a:endParaRPr lang="pt-BR" sz="2000" dirty="0">
              <a:effectLst/>
              <a:latin typeface="Tw Cen MT" panose="020B0602020104020603" pitchFamily="34" charset="0"/>
              <a:ea typeface="Times New Roman" panose="02020603050405020304" pitchFamily="18" charset="0"/>
            </a:endParaRPr>
          </a:p>
          <a:p>
            <a:pPr marL="285750" indent="-285750" fontAlgn="base">
              <a:buFont typeface="Arial" panose="020B0604020202020204" pitchFamily="34" charset="0"/>
              <a:buChar char="•"/>
            </a:pPr>
            <a:r>
              <a:rPr lang="pt-BR" sz="2000" b="1" dirty="0">
                <a:solidFill>
                  <a:srgbClr val="000000"/>
                </a:solidFill>
                <a:effectLst/>
                <a:latin typeface="Tw Cen MT" panose="020B0602020104020603" pitchFamily="34" charset="0"/>
                <a:ea typeface="Times New Roman" panose="02020603050405020304" pitchFamily="18" charset="0"/>
              </a:rPr>
              <a:t>Estabelecimento e libertação de conexões</a:t>
            </a:r>
            <a:r>
              <a:rPr lang="pt-BR" sz="2000" dirty="0">
                <a:solidFill>
                  <a:srgbClr val="000000"/>
                </a:solidFill>
                <a:effectLst/>
                <a:latin typeface="Tw Cen MT" panose="020B0602020104020603" pitchFamily="34" charset="0"/>
                <a:ea typeface="Times New Roman" panose="02020603050405020304" pitchFamily="18" charset="0"/>
              </a:rPr>
              <a:t>: Solicita e aceita o início e o término das transmissões entre hosts.</a:t>
            </a:r>
            <a:endParaRPr lang="pt-BR" sz="2000" dirty="0">
              <a:effectLst/>
              <a:latin typeface="Tw Cen MT" panose="020B0602020104020603" pitchFamily="34" charset="0"/>
              <a:ea typeface="Times New Roman" panose="02020603050405020304" pitchFamily="18" charset="0"/>
            </a:endParaRPr>
          </a:p>
          <a:p>
            <a:pPr marL="285750" indent="-285750" fontAlgn="base">
              <a:buFont typeface="Arial" panose="020B0604020202020204" pitchFamily="34" charset="0"/>
              <a:buChar char="•"/>
            </a:pPr>
            <a:r>
              <a:rPr lang="pt-BR" sz="2000" b="1" dirty="0">
                <a:solidFill>
                  <a:srgbClr val="000000"/>
                </a:solidFill>
                <a:effectLst/>
                <a:latin typeface="Tw Cen MT" panose="020B0602020104020603" pitchFamily="34" charset="0"/>
                <a:ea typeface="Times New Roman" panose="02020603050405020304" pitchFamily="18" charset="0"/>
              </a:rPr>
              <a:t>Sequenciação</a:t>
            </a:r>
            <a:r>
              <a:rPr lang="pt-BR" sz="2000" dirty="0">
                <a:solidFill>
                  <a:srgbClr val="000000"/>
                </a:solidFill>
                <a:effectLst/>
                <a:latin typeface="Tw Cen MT" panose="020B0602020104020603" pitchFamily="34" charset="0"/>
                <a:ea typeface="Times New Roman" panose="02020603050405020304" pitchFamily="18" charset="0"/>
              </a:rPr>
              <a:t>: Ordenação dos pacotes recebidos.</a:t>
            </a:r>
            <a:endParaRPr lang="pt-BR" sz="2000" dirty="0">
              <a:effectLst/>
              <a:latin typeface="Tw Cen MT" panose="020B0602020104020603" pitchFamily="34" charset="0"/>
              <a:ea typeface="Times New Roman" panose="02020603050405020304" pitchFamily="18" charset="0"/>
            </a:endParaRPr>
          </a:p>
          <a:p>
            <a:pPr marL="285750" indent="-285750" fontAlgn="base">
              <a:buFont typeface="Arial" panose="020B0604020202020204" pitchFamily="34" charset="0"/>
              <a:buChar char="•"/>
            </a:pPr>
            <a:r>
              <a:rPr lang="pt-BR" sz="2000" b="1" dirty="0">
                <a:solidFill>
                  <a:srgbClr val="000000"/>
                </a:solidFill>
                <a:effectLst/>
                <a:latin typeface="Tw Cen MT" panose="020B0602020104020603" pitchFamily="34" charset="0"/>
                <a:ea typeface="Times New Roman" panose="02020603050405020304" pitchFamily="18" charset="0"/>
              </a:rPr>
              <a:t>Segmentação e </a:t>
            </a:r>
            <a:r>
              <a:rPr lang="pt-BR" sz="2000" b="1" dirty="0" err="1">
                <a:solidFill>
                  <a:srgbClr val="000000"/>
                </a:solidFill>
                <a:effectLst/>
                <a:latin typeface="Tw Cen MT" panose="020B0602020104020603" pitchFamily="34" charset="0"/>
                <a:ea typeface="Times New Roman" panose="02020603050405020304" pitchFamily="18" charset="0"/>
              </a:rPr>
              <a:t>rê</a:t>
            </a:r>
            <a:r>
              <a:rPr lang="pt-BR" sz="2000" b="1" dirty="0">
                <a:solidFill>
                  <a:srgbClr val="000000"/>
                </a:solidFill>
                <a:effectLst/>
                <a:latin typeface="Tw Cen MT" panose="020B0602020104020603" pitchFamily="34" charset="0"/>
                <a:ea typeface="Times New Roman" panose="02020603050405020304" pitchFamily="18" charset="0"/>
              </a:rPr>
              <a:t> assemblagem</a:t>
            </a:r>
            <a:r>
              <a:rPr lang="pt-BR" sz="2000" dirty="0">
                <a:solidFill>
                  <a:srgbClr val="000000"/>
                </a:solidFill>
                <a:effectLst/>
                <a:latin typeface="Tw Cen MT" panose="020B0602020104020603" pitchFamily="34" charset="0"/>
                <a:ea typeface="Times New Roman" panose="02020603050405020304" pitchFamily="18" charset="0"/>
              </a:rPr>
              <a:t>: Divide uma informação maior em pacotes menores para transmissão. Afim de serem reagrupados adequadamente em seu recebimento.</a:t>
            </a:r>
            <a:endParaRPr lang="pt-BR" sz="2000" dirty="0">
              <a:latin typeface="Tw Cen MT" panose="020B0602020104020603" pitchFamily="34" charset="0"/>
              <a:ea typeface="Times New Roman" panose="02020603050405020304" pitchFamily="18" charset="0"/>
            </a:endParaRPr>
          </a:p>
          <a:p>
            <a:pPr marL="285750" indent="-285750" fontAlgn="base">
              <a:buFont typeface="Arial" panose="020B0604020202020204" pitchFamily="34" charset="0"/>
              <a:buChar char="•"/>
            </a:pPr>
            <a:r>
              <a:rPr lang="pt-BR" sz="2000" b="1" dirty="0">
                <a:solidFill>
                  <a:srgbClr val="000000"/>
                </a:solidFill>
                <a:effectLst/>
                <a:latin typeface="Tw Cen MT" panose="020B0602020104020603" pitchFamily="34" charset="0"/>
                <a:ea typeface="Times New Roman" panose="02020603050405020304" pitchFamily="18" charset="0"/>
              </a:rPr>
              <a:t>Controle de fluxo</a:t>
            </a:r>
            <a:r>
              <a:rPr lang="pt-BR" sz="2000" dirty="0">
                <a:solidFill>
                  <a:srgbClr val="000000"/>
                </a:solidFill>
                <a:effectLst/>
                <a:latin typeface="Tw Cen MT" panose="020B0602020104020603" pitchFamily="34" charset="0"/>
                <a:ea typeface="Times New Roman" panose="02020603050405020304" pitchFamily="18" charset="0"/>
              </a:rPr>
              <a:t>: Analisa as condições da transmissão (velocidade, meio físico, tráfego, etc.) e adapta os datagramas para essa transmissão.</a:t>
            </a:r>
            <a:endParaRPr lang="pt-BR" sz="2000" dirty="0">
              <a:latin typeface="Tw Cen MT" panose="020B0602020104020603" pitchFamily="34" charset="0"/>
              <a:ea typeface="Times New Roman" panose="02020603050405020304" pitchFamily="18" charset="0"/>
            </a:endParaRPr>
          </a:p>
          <a:p>
            <a:pPr marL="285750" indent="-285750" fontAlgn="base">
              <a:buFont typeface="Arial" panose="020B0604020202020204" pitchFamily="34" charset="0"/>
              <a:buChar char="•"/>
            </a:pPr>
            <a:r>
              <a:rPr lang="pt-BR" sz="2000" b="1" dirty="0">
                <a:solidFill>
                  <a:srgbClr val="000000"/>
                </a:solidFill>
                <a:effectLst/>
                <a:latin typeface="Tw Cen MT" panose="020B0602020104020603" pitchFamily="34" charset="0"/>
                <a:ea typeface="Times New Roman" panose="02020603050405020304" pitchFamily="18" charset="0"/>
              </a:rPr>
              <a:t>Controle de erros: </a:t>
            </a:r>
            <a:r>
              <a:rPr lang="pt-BR" sz="2000" dirty="0">
                <a:solidFill>
                  <a:srgbClr val="000000"/>
                </a:solidFill>
                <a:effectLst/>
                <a:latin typeface="Tw Cen MT" panose="020B0602020104020603" pitchFamily="34" charset="0"/>
                <a:ea typeface="Times New Roman" panose="02020603050405020304" pitchFamily="18" charset="0"/>
              </a:rPr>
              <a:t>Através do conjunto de bits, verifica se os dados transmitidos estão livres de erros. Além da detecção, é possível também a sua correção.</a:t>
            </a:r>
            <a:endParaRPr lang="pt-BR" sz="2000" dirty="0">
              <a:latin typeface="Tw Cen MT" panose="020B0602020104020603" pitchFamily="34" charset="0"/>
              <a:ea typeface="Times New Roman" panose="02020603050405020304" pitchFamily="18" charset="0"/>
            </a:endParaRPr>
          </a:p>
          <a:p>
            <a:pPr marL="285750" indent="-285750" fontAlgn="base">
              <a:spcAft>
                <a:spcPts val="1920"/>
              </a:spcAft>
              <a:buFont typeface="Arial" panose="020B0604020202020204" pitchFamily="34" charset="0"/>
              <a:buChar char="•"/>
            </a:pPr>
            <a:r>
              <a:rPr lang="pt-BR" sz="2000" b="1" dirty="0" err="1">
                <a:solidFill>
                  <a:srgbClr val="000000"/>
                </a:solidFill>
                <a:effectLst/>
                <a:latin typeface="Tw Cen MT" panose="020B0602020104020603" pitchFamily="34" charset="0"/>
                <a:ea typeface="Times New Roman" panose="02020603050405020304" pitchFamily="18" charset="0"/>
              </a:rPr>
              <a:t>Multiplexagem</a:t>
            </a:r>
            <a:r>
              <a:rPr lang="pt-BR" sz="2000" b="1" dirty="0">
                <a:solidFill>
                  <a:srgbClr val="000000"/>
                </a:solidFill>
                <a:effectLst/>
                <a:latin typeface="Tw Cen MT" panose="020B0602020104020603" pitchFamily="34" charset="0"/>
                <a:ea typeface="Times New Roman" panose="02020603050405020304" pitchFamily="18" charset="0"/>
              </a:rPr>
              <a:t> de IP</a:t>
            </a:r>
            <a:r>
              <a:rPr lang="pt-BR" sz="2000" dirty="0">
                <a:solidFill>
                  <a:srgbClr val="000000"/>
                </a:solidFill>
                <a:effectLst/>
                <a:latin typeface="Tw Cen MT" panose="020B0602020104020603" pitchFamily="34" charset="0"/>
                <a:ea typeface="Times New Roman" panose="02020603050405020304" pitchFamily="18" charset="0"/>
              </a:rPr>
              <a:t>: Uma vez que é utilizado o conceito de portas, é possível enviar dados de diferentes tipos de serviços (portas diferentes) para o mesmo host de destino.</a:t>
            </a:r>
            <a:endParaRPr lang="pt-BR" sz="2000" dirty="0">
              <a:effectLst/>
              <a:latin typeface="Tw Cen MT" panose="020B0602020104020603" pitchFamily="34" charset="0"/>
              <a:ea typeface="Times New Roman" panose="02020603050405020304" pitchFamily="18" charset="0"/>
            </a:endParaRPr>
          </a:p>
        </p:txBody>
      </p:sp>
      <p:sp>
        <p:nvSpPr>
          <p:cNvPr id="2" name="CaixaDeTexto 1">
            <a:extLst>
              <a:ext uri="{FF2B5EF4-FFF2-40B4-BE49-F238E27FC236}">
                <a16:creationId xmlns:a16="http://schemas.microsoft.com/office/drawing/2014/main" id="{61AC1CCB-3167-49B7-8A5F-835765366A27}"/>
              </a:ext>
            </a:extLst>
          </p:cNvPr>
          <p:cNvSpPr txBox="1"/>
          <p:nvPr/>
        </p:nvSpPr>
        <p:spPr>
          <a:xfrm>
            <a:off x="-42826" y="153309"/>
            <a:ext cx="3763926" cy="1323439"/>
          </a:xfrm>
          <a:prstGeom prst="rect">
            <a:avLst/>
          </a:prstGeom>
          <a:noFill/>
        </p:spPr>
        <p:txBody>
          <a:bodyPr wrap="square" rtlCol="0">
            <a:spAutoFit/>
          </a:bodyPr>
          <a:lstStyle/>
          <a:p>
            <a:pPr algn="ctr"/>
            <a:r>
              <a:rPr lang="pt-BR" sz="4000" b="1" dirty="0">
                <a:solidFill>
                  <a:schemeClr val="bg2">
                    <a:lumMod val="25000"/>
                  </a:schemeClr>
                </a:solidFill>
                <a:latin typeface="Tw Cen MT" panose="020B0602020104020603" pitchFamily="34" charset="0"/>
              </a:rPr>
              <a:t>Características do TCP</a:t>
            </a:r>
          </a:p>
        </p:txBody>
      </p:sp>
      <p:pic>
        <p:nvPicPr>
          <p:cNvPr id="6146" name="Picture 2">
            <a:hlinkClick r:id="rId2"/>
            <a:extLst>
              <a:ext uri="{FF2B5EF4-FFF2-40B4-BE49-F238E27FC236}">
                <a16:creationId xmlns:a16="http://schemas.microsoft.com/office/drawing/2014/main" id="{E1E73577-6D72-40C0-AE10-DECA921EC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20528">
            <a:off x="-77840" y="2461395"/>
            <a:ext cx="3833952" cy="2875464"/>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1C85FDA-16C1-49FD-BEC2-E312ADC6393E}"/>
              </a:ext>
            </a:extLst>
          </p:cNvPr>
          <p:cNvSpPr txBox="1"/>
          <p:nvPr/>
        </p:nvSpPr>
        <p:spPr>
          <a:xfrm>
            <a:off x="9555745" y="6513989"/>
            <a:ext cx="3405002" cy="338554"/>
          </a:xfrm>
          <a:prstGeom prst="rect">
            <a:avLst/>
          </a:prstGeom>
          <a:noFill/>
        </p:spPr>
        <p:txBody>
          <a:bodyPr wrap="square" rtlCol="0">
            <a:spAutoFit/>
          </a:bodyPr>
          <a:lstStyle/>
          <a:p>
            <a:r>
              <a:rPr lang="pt-BR" sz="1600" dirty="0">
                <a:latin typeface="Tw Cen MT" panose="020B0602020104020603" pitchFamily="34" charset="0"/>
              </a:rPr>
              <a:t>Apresentador: Gabriel Rocha</a:t>
            </a:r>
          </a:p>
        </p:txBody>
      </p:sp>
    </p:spTree>
    <p:extLst>
      <p:ext uri="{BB962C8B-B14F-4D97-AF65-F5344CB8AC3E}">
        <p14:creationId xmlns:p14="http://schemas.microsoft.com/office/powerpoint/2010/main" val="2087730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931D3C0A-DBAC-4C9D-B651-9DFF9F72AC4C}"/>
              </a:ext>
            </a:extLst>
          </p:cNvPr>
          <p:cNvSpPr txBox="1"/>
          <p:nvPr/>
        </p:nvSpPr>
        <p:spPr>
          <a:xfrm>
            <a:off x="4289329" y="920620"/>
            <a:ext cx="6470819" cy="5016758"/>
          </a:xfrm>
          <a:prstGeom prst="rect">
            <a:avLst/>
          </a:prstGeom>
          <a:noFill/>
        </p:spPr>
        <p:txBody>
          <a:bodyPr wrap="square" rtlCol="0">
            <a:spAutoFit/>
          </a:bodyPr>
          <a:lstStyle/>
          <a:p>
            <a:pPr marL="285750" indent="-285750" fontAlgn="base">
              <a:buFont typeface="Arial" panose="020B0604020202020204" pitchFamily="34" charset="0"/>
              <a:buChar char="•"/>
            </a:pPr>
            <a:r>
              <a:rPr lang="pt-BR" sz="2000" dirty="0">
                <a:solidFill>
                  <a:srgbClr val="000000"/>
                </a:solidFill>
                <a:latin typeface="Tw Cen MT" panose="020B0602020104020603" pitchFamily="34" charset="0"/>
                <a:ea typeface="Times New Roman" panose="02020603050405020304" pitchFamily="18" charset="0"/>
              </a:rPr>
              <a:t>Desenvolvido em 1969 pelas Forças Armadas Americanas.</a:t>
            </a:r>
          </a:p>
          <a:p>
            <a:pPr marL="285750" indent="-285750" fontAlgn="base">
              <a:buFont typeface="Arial" panose="020B0604020202020204" pitchFamily="34" charset="0"/>
              <a:buChar char="•"/>
            </a:pPr>
            <a:r>
              <a:rPr lang="pt-BR" sz="2000" dirty="0">
                <a:solidFill>
                  <a:srgbClr val="000000"/>
                </a:solidFill>
                <a:effectLst/>
                <a:latin typeface="Tw Cen MT" panose="020B0602020104020603" pitchFamily="34" charset="0"/>
                <a:ea typeface="Times New Roman" panose="02020603050405020304" pitchFamily="18" charset="0"/>
              </a:rPr>
              <a:t>Tinha como </a:t>
            </a:r>
            <a:r>
              <a:rPr lang="pt-BR" sz="2000" dirty="0">
                <a:solidFill>
                  <a:srgbClr val="000000"/>
                </a:solidFill>
                <a:latin typeface="Tw Cen MT" panose="020B0602020104020603" pitchFamily="34" charset="0"/>
                <a:ea typeface="Times New Roman" panose="02020603050405020304" pitchFamily="18" charset="0"/>
              </a:rPr>
              <a:t>principal objetivo a comunicação entre as bases militares.</a:t>
            </a:r>
          </a:p>
          <a:p>
            <a:pPr marL="285750" indent="-285750" fontAlgn="base">
              <a:buFont typeface="Arial" panose="020B0604020202020204" pitchFamily="34" charset="0"/>
              <a:buChar char="•"/>
            </a:pPr>
            <a:r>
              <a:rPr lang="pt-BR" sz="2000" dirty="0">
                <a:latin typeface="Tw Cen MT" panose="020B0602020104020603" pitchFamily="34" charset="0"/>
              </a:rPr>
              <a:t>O</a:t>
            </a:r>
            <a:r>
              <a:rPr lang="pt-BR" sz="2000" i="0" dirty="0">
                <a:effectLst/>
                <a:latin typeface="Tw Cen MT" panose="020B0602020104020603" pitchFamily="34" charset="0"/>
              </a:rPr>
              <a:t>s dados transmitidos pelo Telnet são codificados por um software específico, que permite a utilização de diversas portas a serem definidas pelo usuário.</a:t>
            </a:r>
            <a:endParaRPr lang="pt-BR" sz="2000" dirty="0">
              <a:solidFill>
                <a:srgbClr val="000000"/>
              </a:solidFill>
              <a:latin typeface="Tw Cen MT" panose="020B0602020104020603" pitchFamily="34" charset="0"/>
              <a:ea typeface="Times New Roman" panose="02020603050405020304" pitchFamily="18" charset="0"/>
            </a:endParaRPr>
          </a:p>
          <a:p>
            <a:pPr marL="285750" indent="-285750" fontAlgn="base">
              <a:buFont typeface="Arial" panose="020B0604020202020204" pitchFamily="34" charset="0"/>
              <a:buChar char="•"/>
            </a:pPr>
            <a:r>
              <a:rPr lang="pt-BR" sz="2000" dirty="0">
                <a:solidFill>
                  <a:srgbClr val="000000"/>
                </a:solidFill>
                <a:latin typeface="Tw Cen MT" panose="020B0602020104020603" pitchFamily="34" charset="0"/>
                <a:ea typeface="Times New Roman" panose="02020603050405020304" pitchFamily="18" charset="0"/>
              </a:rPr>
              <a:t>Foi um dos primeiros padrões de protocolo de rede utilizado na Internet ou em redes locais cujo propósito era ser um método fácil de comunicação baseado em texto interativo bidirecional usando uma conexão em terminal ou prompt de comando.</a:t>
            </a:r>
          </a:p>
          <a:p>
            <a:pPr marL="285750" indent="-285750" fontAlgn="base">
              <a:buFont typeface="Arial" panose="020B0604020202020204" pitchFamily="34" charset="0"/>
              <a:buChar char="•"/>
            </a:pPr>
            <a:r>
              <a:rPr lang="pt-BR" sz="2000" dirty="0">
                <a:solidFill>
                  <a:srgbClr val="000000"/>
                </a:solidFill>
                <a:latin typeface="Tw Cen MT" panose="020B0602020104020603" pitchFamily="34" charset="0"/>
                <a:ea typeface="Times New Roman" panose="02020603050405020304" pitchFamily="18" charset="0"/>
              </a:rPr>
              <a:t>Foi disponibilizado para o público em 1977, os primeiros a aproveitá-lo foi o radioamador.</a:t>
            </a:r>
          </a:p>
          <a:p>
            <a:pPr marL="285750" indent="-285750" fontAlgn="base">
              <a:buFont typeface="Arial" panose="020B0604020202020204" pitchFamily="34" charset="0"/>
              <a:buChar char="•"/>
            </a:pPr>
            <a:r>
              <a:rPr lang="pt-BR" sz="2000" dirty="0">
                <a:solidFill>
                  <a:srgbClr val="000000"/>
                </a:solidFill>
                <a:latin typeface="Tw Cen MT" panose="020B0602020104020603" pitchFamily="34" charset="0"/>
                <a:ea typeface="Times New Roman" panose="02020603050405020304" pitchFamily="18" charset="0"/>
              </a:rPr>
              <a:t>A Telnet surgiu antes da internet que conhecemos hoje.</a:t>
            </a:r>
          </a:p>
          <a:p>
            <a:pPr marL="285750" indent="-285750" fontAlgn="base">
              <a:buFont typeface="Arial" panose="020B0604020202020204" pitchFamily="34" charset="0"/>
              <a:buChar char="•"/>
            </a:pPr>
            <a:r>
              <a:rPr lang="pt-BR" sz="2000" dirty="0">
                <a:solidFill>
                  <a:srgbClr val="000000"/>
                </a:solidFill>
                <a:latin typeface="Tw Cen MT" panose="020B0602020104020603" pitchFamily="34" charset="0"/>
                <a:ea typeface="Times New Roman" panose="02020603050405020304" pitchFamily="18" charset="0"/>
              </a:rPr>
              <a:t>Hoje em dia esse meio de comunicação caiu em desuso. Mas ainda existem jogos e vídeos nesse protocolo.</a:t>
            </a:r>
          </a:p>
        </p:txBody>
      </p:sp>
      <p:sp>
        <p:nvSpPr>
          <p:cNvPr id="2" name="CaixaDeTexto 1">
            <a:extLst>
              <a:ext uri="{FF2B5EF4-FFF2-40B4-BE49-F238E27FC236}">
                <a16:creationId xmlns:a16="http://schemas.microsoft.com/office/drawing/2014/main" id="{61AC1CCB-3167-49B7-8A5F-835765366A27}"/>
              </a:ext>
            </a:extLst>
          </p:cNvPr>
          <p:cNvSpPr txBox="1"/>
          <p:nvPr/>
        </p:nvSpPr>
        <p:spPr>
          <a:xfrm>
            <a:off x="323385" y="100515"/>
            <a:ext cx="3763926" cy="1323439"/>
          </a:xfrm>
          <a:prstGeom prst="rect">
            <a:avLst/>
          </a:prstGeom>
          <a:noFill/>
        </p:spPr>
        <p:txBody>
          <a:bodyPr wrap="square" rtlCol="0">
            <a:spAutoFit/>
          </a:bodyPr>
          <a:lstStyle/>
          <a:p>
            <a:pPr algn="ctr"/>
            <a:r>
              <a:rPr lang="pt-BR" sz="4000" b="1" dirty="0">
                <a:solidFill>
                  <a:schemeClr val="bg2">
                    <a:lumMod val="25000"/>
                  </a:schemeClr>
                </a:solidFill>
                <a:latin typeface="Tw Cen MT" panose="020B0602020104020603" pitchFamily="34" charset="0"/>
              </a:rPr>
              <a:t>Protocolo da Telnet</a:t>
            </a:r>
          </a:p>
        </p:txBody>
      </p:sp>
      <p:pic>
        <p:nvPicPr>
          <p:cNvPr id="4" name="Imagem 3">
            <a:hlinkClick r:id="rId2"/>
            <a:extLst>
              <a:ext uri="{FF2B5EF4-FFF2-40B4-BE49-F238E27FC236}">
                <a16:creationId xmlns:a16="http://schemas.microsoft.com/office/drawing/2014/main" id="{EB4AA42B-D396-4B81-B3F4-31238D6E0EA5}"/>
              </a:ext>
            </a:extLst>
          </p:cNvPr>
          <p:cNvPicPr>
            <a:picLocks noChangeAspect="1"/>
          </p:cNvPicPr>
          <p:nvPr/>
        </p:nvPicPr>
        <p:blipFill>
          <a:blip r:embed="rId3"/>
          <a:stretch>
            <a:fillRect/>
          </a:stretch>
        </p:blipFill>
        <p:spPr>
          <a:xfrm>
            <a:off x="689596" y="1647760"/>
            <a:ext cx="3031503" cy="3562479"/>
          </a:xfrm>
          <a:prstGeom prst="rect">
            <a:avLst/>
          </a:prstGeom>
        </p:spPr>
      </p:pic>
      <p:pic>
        <p:nvPicPr>
          <p:cNvPr id="7" name="Gráfico 6" descr="Web design">
            <a:extLst>
              <a:ext uri="{FF2B5EF4-FFF2-40B4-BE49-F238E27FC236}">
                <a16:creationId xmlns:a16="http://schemas.microsoft.com/office/drawing/2014/main" id="{9270F2E5-7882-4078-89EE-EE3998C61A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3823" y="100515"/>
            <a:ext cx="1127389" cy="1127389"/>
          </a:xfrm>
          <a:prstGeom prst="rect">
            <a:avLst/>
          </a:prstGeom>
        </p:spPr>
      </p:pic>
      <p:pic>
        <p:nvPicPr>
          <p:cNvPr id="9" name="Gráfico 8" descr="Janela do navegador">
            <a:extLst>
              <a:ext uri="{FF2B5EF4-FFF2-40B4-BE49-F238E27FC236}">
                <a16:creationId xmlns:a16="http://schemas.microsoft.com/office/drawing/2014/main" id="{CDD817FE-77D9-430D-B9CB-30D36FB972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53823" y="5536178"/>
            <a:ext cx="1127389" cy="1127389"/>
          </a:xfrm>
          <a:prstGeom prst="rect">
            <a:avLst/>
          </a:prstGeom>
        </p:spPr>
      </p:pic>
      <p:sp>
        <p:nvSpPr>
          <p:cNvPr id="8" name="CaixaDeTexto 7">
            <a:extLst>
              <a:ext uri="{FF2B5EF4-FFF2-40B4-BE49-F238E27FC236}">
                <a16:creationId xmlns:a16="http://schemas.microsoft.com/office/drawing/2014/main" id="{03D4C1C5-18E8-49A3-BD66-28C4870F3F9D}"/>
              </a:ext>
            </a:extLst>
          </p:cNvPr>
          <p:cNvSpPr txBox="1"/>
          <p:nvPr/>
        </p:nvSpPr>
        <p:spPr>
          <a:xfrm>
            <a:off x="0" y="6494290"/>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43766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5982B-657E-4CEC-AC32-D87ACD306083}"/>
              </a:ext>
            </a:extLst>
          </p:cNvPr>
          <p:cNvSpPr>
            <a:spLocks noGrp="1"/>
          </p:cNvSpPr>
          <p:nvPr>
            <p:ph type="ctrTitle"/>
          </p:nvPr>
        </p:nvSpPr>
        <p:spPr>
          <a:xfrm>
            <a:off x="0" y="0"/>
            <a:ext cx="9436100" cy="804862"/>
          </a:xfrm>
        </p:spPr>
        <p:txBody>
          <a:bodyPr>
            <a:noAutofit/>
          </a:bodyPr>
          <a:lstStyle/>
          <a:p>
            <a:r>
              <a:rPr lang="pt-BR" sz="4000" b="1" dirty="0">
                <a:effectLst/>
                <a:latin typeface="Tw Cen MT "/>
                <a:ea typeface="Arial" panose="020B0604020202020204" pitchFamily="34" charset="0"/>
              </a:rPr>
              <a:t>Meios de Comunicação: História e Evolução</a:t>
            </a:r>
            <a:endParaRPr lang="pt-BR" sz="4000" b="1" dirty="0">
              <a:latin typeface="Tw Cen MT "/>
            </a:endParaRPr>
          </a:p>
        </p:txBody>
      </p:sp>
      <p:sp>
        <p:nvSpPr>
          <p:cNvPr id="6" name="CaixaDeTexto 5">
            <a:extLst>
              <a:ext uri="{FF2B5EF4-FFF2-40B4-BE49-F238E27FC236}">
                <a16:creationId xmlns:a16="http://schemas.microsoft.com/office/drawing/2014/main" id="{041D99A0-3FFC-4526-8380-97937A3005FF}"/>
              </a:ext>
            </a:extLst>
          </p:cNvPr>
          <p:cNvSpPr txBox="1"/>
          <p:nvPr/>
        </p:nvSpPr>
        <p:spPr>
          <a:xfrm>
            <a:off x="4584700" y="1343814"/>
            <a:ext cx="7848600" cy="4170372"/>
          </a:xfrm>
          <a:prstGeom prst="rect">
            <a:avLst/>
          </a:prstGeom>
          <a:noFill/>
        </p:spPr>
        <p:txBody>
          <a:bodyPr wrap="square" rtlCol="0">
            <a:spAutoFit/>
          </a:bodyPr>
          <a:lstStyle/>
          <a:p>
            <a:pPr marL="62865" marR="63500">
              <a:lnSpc>
                <a:spcPct val="115000"/>
              </a:lnSpc>
              <a:buClr>
                <a:schemeClr val="bg2">
                  <a:lumMod val="50000"/>
                </a:schemeClr>
              </a:buClr>
            </a:pPr>
            <a:r>
              <a:rPr lang="pt-BR" sz="2000" kern="0" dirty="0">
                <a:effectLst/>
                <a:latin typeface="Tw Cen MT "/>
                <a:ea typeface="Arial" panose="020B0604020202020204" pitchFamily="34" charset="0"/>
              </a:rPr>
              <a:t>Denominam-se meios de comunicação as ferramentas e veículos que possibilitam a comunicação, isto é, a troca de informações entre dois agentes. </a:t>
            </a:r>
            <a:r>
              <a:rPr lang="en-US" sz="2000" kern="0" dirty="0">
                <a:effectLst/>
                <a:latin typeface="Tw Cen MT "/>
                <a:ea typeface="Arial" panose="020B0604020202020204" pitchFamily="34" charset="0"/>
              </a:rPr>
              <a:t>Podemos </a:t>
            </a:r>
            <a:r>
              <a:rPr lang="pt-BR" sz="2000" kern="0" dirty="0">
                <a:effectLst/>
                <a:latin typeface="Tw Cen MT "/>
                <a:ea typeface="Arial" panose="020B0604020202020204" pitchFamily="34" charset="0"/>
              </a:rPr>
              <a:t>dividi-los</a:t>
            </a:r>
            <a:r>
              <a:rPr lang="en-US" sz="2000" kern="0" dirty="0">
                <a:effectLst/>
                <a:latin typeface="Tw Cen MT "/>
                <a:ea typeface="Arial" panose="020B0604020202020204" pitchFamily="34" charset="0"/>
              </a:rPr>
              <a:t> </a:t>
            </a:r>
            <a:r>
              <a:rPr lang="pt-BR" sz="2000" kern="0" dirty="0">
                <a:effectLst/>
                <a:latin typeface="Tw Cen MT "/>
                <a:ea typeface="Arial" panose="020B0604020202020204" pitchFamily="34" charset="0"/>
              </a:rPr>
              <a:t>em</a:t>
            </a:r>
            <a:r>
              <a:rPr lang="en-US" sz="2000" kern="0" dirty="0">
                <a:effectLst/>
                <a:latin typeface="Tw Cen MT "/>
                <a:ea typeface="Arial" panose="020B0604020202020204" pitchFamily="34" charset="0"/>
              </a:rPr>
              <a:t> </a:t>
            </a:r>
            <a:r>
              <a:rPr lang="pt-BR" sz="2000" kern="0" dirty="0">
                <a:effectLst/>
                <a:latin typeface="Tw Cen MT "/>
                <a:ea typeface="Arial" panose="020B0604020202020204" pitchFamily="34" charset="0"/>
              </a:rPr>
              <a:t>dois</a:t>
            </a:r>
            <a:r>
              <a:rPr lang="en-US" sz="2000" kern="0" dirty="0">
                <a:effectLst/>
                <a:latin typeface="Tw Cen MT "/>
                <a:ea typeface="Arial" panose="020B0604020202020204" pitchFamily="34" charset="0"/>
              </a:rPr>
              <a:t> </a:t>
            </a:r>
            <a:r>
              <a:rPr lang="pt-BR" sz="2000" kern="0" dirty="0">
                <a:effectLst/>
                <a:latin typeface="Tw Cen MT "/>
                <a:ea typeface="Arial" panose="020B0604020202020204" pitchFamily="34" charset="0"/>
              </a:rPr>
              <a:t>grupos</a:t>
            </a:r>
            <a:r>
              <a:rPr lang="en-US" sz="2000" kern="0" dirty="0">
                <a:effectLst/>
                <a:latin typeface="Tw Cen MT "/>
                <a:ea typeface="Arial" panose="020B0604020202020204" pitchFamily="34" charset="0"/>
              </a:rPr>
              <a:t>:</a:t>
            </a:r>
            <a:endParaRPr lang="pt-BR" sz="2000" kern="0" dirty="0">
              <a:effectLst/>
              <a:latin typeface="Tw Cen MT "/>
              <a:ea typeface="Arial" panose="020B0604020202020204" pitchFamily="34" charset="0"/>
            </a:endParaRPr>
          </a:p>
          <a:p>
            <a:pPr>
              <a:spcBef>
                <a:spcPts val="25"/>
              </a:spcBef>
            </a:pPr>
            <a:r>
              <a:rPr lang="en-US" sz="2000" dirty="0">
                <a:effectLst/>
                <a:latin typeface="Tw Cen MT "/>
                <a:ea typeface="Arial" panose="020B0604020202020204" pitchFamily="34" charset="0"/>
              </a:rPr>
              <a:t> </a:t>
            </a:r>
            <a:endParaRPr lang="pt-BR" sz="2000" dirty="0">
              <a:effectLst/>
              <a:latin typeface="Tw Cen MT "/>
              <a:ea typeface="Arial" panose="020B0604020202020204" pitchFamily="34" charset="0"/>
            </a:endParaRPr>
          </a:p>
          <a:p>
            <a:pPr marL="285750" marR="477520" lvl="0" indent="-285750">
              <a:lnSpc>
                <a:spcPct val="115000"/>
              </a:lnSpc>
              <a:buSzPts val="1300"/>
              <a:buFont typeface="Arial" panose="020B0604020202020204" pitchFamily="34" charset="0"/>
              <a:buChar char="•"/>
              <a:tabLst>
                <a:tab pos="521335" algn="l"/>
                <a:tab pos="521970" algn="l"/>
              </a:tabLst>
            </a:pPr>
            <a:r>
              <a:rPr lang="pt-BR" sz="2000" spc="-5" dirty="0">
                <a:effectLst/>
                <a:latin typeface="Tw Cen MT "/>
                <a:ea typeface="Arial" panose="020B0604020202020204" pitchFamily="34" charset="0"/>
              </a:rPr>
              <a:t>Meios de comunicação em massa: são aqueles que permitem comunicar uma informação a um grande número de pessoas, sem necessariamente, uma troca de respostas</a:t>
            </a:r>
            <a:r>
              <a:rPr lang="pt-BR" sz="2000" spc="-20" dirty="0">
                <a:effectLst/>
                <a:latin typeface="Tw Cen MT "/>
                <a:ea typeface="Arial" panose="020B0604020202020204" pitchFamily="34" charset="0"/>
              </a:rPr>
              <a:t> </a:t>
            </a:r>
            <a:r>
              <a:rPr lang="pt-BR" sz="2000" spc="-5" dirty="0">
                <a:effectLst/>
                <a:latin typeface="Tw Cen MT "/>
                <a:ea typeface="Arial" panose="020B0604020202020204" pitchFamily="34" charset="0"/>
              </a:rPr>
              <a:t>fluida.</a:t>
            </a:r>
          </a:p>
          <a:p>
            <a:pPr>
              <a:spcBef>
                <a:spcPts val="20"/>
              </a:spcBef>
            </a:pPr>
            <a:r>
              <a:rPr lang="pt-BR" sz="2000" dirty="0">
                <a:effectLst/>
                <a:latin typeface="Tw Cen MT "/>
                <a:ea typeface="Arial" panose="020B0604020202020204" pitchFamily="34" charset="0"/>
              </a:rPr>
              <a:t> </a:t>
            </a:r>
          </a:p>
          <a:p>
            <a:pPr marL="285750" marR="156845" lvl="0" indent="-285750">
              <a:lnSpc>
                <a:spcPct val="115000"/>
              </a:lnSpc>
              <a:buSzPts val="1300"/>
              <a:buFont typeface="Arial" panose="020B0604020202020204" pitchFamily="34" charset="0"/>
              <a:buChar char="•"/>
              <a:tabLst>
                <a:tab pos="521335" algn="l"/>
                <a:tab pos="521970" algn="l"/>
              </a:tabLst>
            </a:pPr>
            <a:r>
              <a:rPr lang="pt-BR" sz="2000" spc="-5" dirty="0">
                <a:effectLst/>
                <a:latin typeface="Tw Cen MT "/>
                <a:ea typeface="Arial" panose="020B0604020202020204" pitchFamily="34" charset="0"/>
              </a:rPr>
              <a:t>Meios de comunicação individual: são aqueles que possibilitam a comunicação mais semelhante a uma conversa (com respostas), entre dois indivíduos ou dois grupos</a:t>
            </a:r>
            <a:r>
              <a:rPr lang="pt-BR" sz="2000" spc="-10" dirty="0">
                <a:effectLst/>
                <a:latin typeface="Tw Cen MT "/>
                <a:ea typeface="Arial" panose="020B0604020202020204" pitchFamily="34" charset="0"/>
              </a:rPr>
              <a:t> </a:t>
            </a:r>
            <a:r>
              <a:rPr lang="pt-BR" sz="2000" spc="-5" dirty="0">
                <a:effectLst/>
                <a:latin typeface="Tw Cen MT "/>
                <a:ea typeface="Arial" panose="020B0604020202020204" pitchFamily="34" charset="0"/>
              </a:rPr>
              <a:t>restritos.</a:t>
            </a:r>
          </a:p>
          <a:p>
            <a:endParaRPr lang="pt-BR" dirty="0"/>
          </a:p>
        </p:txBody>
      </p:sp>
      <p:pic>
        <p:nvPicPr>
          <p:cNvPr id="7" name="Gráfico 6" descr="Enviar">
            <a:extLst>
              <a:ext uri="{FF2B5EF4-FFF2-40B4-BE49-F238E27FC236}">
                <a16:creationId xmlns:a16="http://schemas.microsoft.com/office/drawing/2014/main" id="{B96E06ED-C12E-4C04-BE79-B7FD12A29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647754" y="5314042"/>
            <a:ext cx="1024200" cy="914400"/>
          </a:xfrm>
          <a:prstGeom prst="rect">
            <a:avLst/>
          </a:prstGeom>
        </p:spPr>
      </p:pic>
      <p:pic>
        <p:nvPicPr>
          <p:cNvPr id="8" name="Gráfico 7" descr="Envelope">
            <a:extLst>
              <a:ext uri="{FF2B5EF4-FFF2-40B4-BE49-F238E27FC236}">
                <a16:creationId xmlns:a16="http://schemas.microsoft.com/office/drawing/2014/main" id="{C5401C5F-DB2A-46E1-8979-3A5704857B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244259" y="978600"/>
            <a:ext cx="1024200" cy="914400"/>
          </a:xfrm>
          <a:prstGeom prst="rect">
            <a:avLst/>
          </a:prstGeom>
        </p:spPr>
      </p:pic>
      <p:pic>
        <p:nvPicPr>
          <p:cNvPr id="1026" name="Picture 2">
            <a:hlinkClick r:id="rId6"/>
            <a:extLst>
              <a:ext uri="{FF2B5EF4-FFF2-40B4-BE49-F238E27FC236}">
                <a16:creationId xmlns:a16="http://schemas.microsoft.com/office/drawing/2014/main" id="{A043C656-A7D4-4E62-988C-C6D2F372EE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048596">
            <a:off x="753371" y="2804796"/>
            <a:ext cx="3429000" cy="333375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C6203B5D-9B22-4686-AE6C-F9EE1B49D04F}"/>
              </a:ext>
            </a:extLst>
          </p:cNvPr>
          <p:cNvSpPr txBox="1"/>
          <p:nvPr/>
        </p:nvSpPr>
        <p:spPr>
          <a:xfrm>
            <a:off x="9254382" y="6392032"/>
            <a:ext cx="2786743" cy="338554"/>
          </a:xfrm>
          <a:prstGeom prst="rect">
            <a:avLst/>
          </a:prstGeom>
          <a:noFill/>
        </p:spPr>
        <p:txBody>
          <a:bodyPr wrap="square" rtlCol="0">
            <a:spAutoFit/>
          </a:bodyPr>
          <a:lstStyle/>
          <a:p>
            <a:r>
              <a:rPr lang="pt-BR" sz="1600" dirty="0">
                <a:latin typeface="Tw Cen MT" panose="020B0602020104020603" pitchFamily="34" charset="0"/>
              </a:rPr>
              <a:t>Apresentador: Heitor Gonçalves </a:t>
            </a:r>
          </a:p>
        </p:txBody>
      </p:sp>
    </p:spTree>
    <p:extLst>
      <p:ext uri="{BB962C8B-B14F-4D97-AF65-F5344CB8AC3E}">
        <p14:creationId xmlns:p14="http://schemas.microsoft.com/office/powerpoint/2010/main" val="360911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61AC1CCB-3167-49B7-8A5F-835765366A27}"/>
              </a:ext>
            </a:extLst>
          </p:cNvPr>
          <p:cNvSpPr txBox="1"/>
          <p:nvPr/>
        </p:nvSpPr>
        <p:spPr>
          <a:xfrm>
            <a:off x="323385" y="100515"/>
            <a:ext cx="3763926" cy="707886"/>
          </a:xfrm>
          <a:prstGeom prst="rect">
            <a:avLst/>
          </a:prstGeom>
          <a:noFill/>
        </p:spPr>
        <p:txBody>
          <a:bodyPr wrap="square" rtlCol="0">
            <a:spAutoFit/>
          </a:bodyPr>
          <a:lstStyle/>
          <a:p>
            <a:pPr algn="ctr"/>
            <a:r>
              <a:rPr lang="pt-BR" sz="4000" b="1" dirty="0">
                <a:solidFill>
                  <a:schemeClr val="bg2">
                    <a:lumMod val="25000"/>
                  </a:schemeClr>
                </a:solidFill>
                <a:latin typeface="Tw Cen MT" panose="020B0602020104020603" pitchFamily="34" charset="0"/>
              </a:rPr>
              <a:t>Telnet</a:t>
            </a:r>
          </a:p>
        </p:txBody>
      </p:sp>
      <p:pic>
        <p:nvPicPr>
          <p:cNvPr id="7" name="Gráfico 6" descr="Web design">
            <a:extLst>
              <a:ext uri="{FF2B5EF4-FFF2-40B4-BE49-F238E27FC236}">
                <a16:creationId xmlns:a16="http://schemas.microsoft.com/office/drawing/2014/main" id="{9270F2E5-7882-4078-89EE-EE3998C61A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3823" y="100515"/>
            <a:ext cx="1127389" cy="1127389"/>
          </a:xfrm>
          <a:prstGeom prst="rect">
            <a:avLst/>
          </a:prstGeom>
        </p:spPr>
      </p:pic>
      <p:pic>
        <p:nvPicPr>
          <p:cNvPr id="9" name="Gráfico 8" descr="Janela do navegador">
            <a:extLst>
              <a:ext uri="{FF2B5EF4-FFF2-40B4-BE49-F238E27FC236}">
                <a16:creationId xmlns:a16="http://schemas.microsoft.com/office/drawing/2014/main" id="{CDD817FE-77D9-430D-B9CB-30D36FB972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3823" y="5536178"/>
            <a:ext cx="1127389" cy="1127389"/>
          </a:xfrm>
          <a:prstGeom prst="rect">
            <a:avLst/>
          </a:prstGeom>
        </p:spPr>
      </p:pic>
      <p:sp>
        <p:nvSpPr>
          <p:cNvPr id="8" name="CaixaDeTexto 7">
            <a:extLst>
              <a:ext uri="{FF2B5EF4-FFF2-40B4-BE49-F238E27FC236}">
                <a16:creationId xmlns:a16="http://schemas.microsoft.com/office/drawing/2014/main" id="{03D4C1C5-18E8-49A3-BD66-28C4870F3F9D}"/>
              </a:ext>
            </a:extLst>
          </p:cNvPr>
          <p:cNvSpPr txBox="1"/>
          <p:nvPr/>
        </p:nvSpPr>
        <p:spPr>
          <a:xfrm>
            <a:off x="0" y="6494290"/>
            <a:ext cx="3405002" cy="338554"/>
          </a:xfrm>
          <a:prstGeom prst="rect">
            <a:avLst/>
          </a:prstGeom>
          <a:noFill/>
        </p:spPr>
        <p:txBody>
          <a:bodyPr wrap="square" rtlCol="0">
            <a:spAutoFit/>
          </a:bodyPr>
          <a:lstStyle/>
          <a:p>
            <a:r>
              <a:rPr lang="pt-BR" sz="1600" dirty="0">
                <a:latin typeface="Tw Cen MT" panose="020B0602020104020603" pitchFamily="34" charset="0"/>
              </a:rPr>
              <a:t>Apresentador: Heitor Gonçalves</a:t>
            </a:r>
          </a:p>
        </p:txBody>
      </p:sp>
      <p:pic>
        <p:nvPicPr>
          <p:cNvPr id="3" name="Imagem 2">
            <a:hlinkClick r:id="rId6" action="ppaction://hlinkfile"/>
            <a:extLst>
              <a:ext uri="{FF2B5EF4-FFF2-40B4-BE49-F238E27FC236}">
                <a16:creationId xmlns:a16="http://schemas.microsoft.com/office/drawing/2014/main" id="{5A52DF17-9B9F-4AFB-9DFC-3EF10DDF776C}"/>
              </a:ext>
            </a:extLst>
          </p:cNvPr>
          <p:cNvPicPr>
            <a:picLocks noChangeAspect="1"/>
          </p:cNvPicPr>
          <p:nvPr/>
        </p:nvPicPr>
        <p:blipFill>
          <a:blip r:embed="rId7"/>
          <a:stretch>
            <a:fillRect/>
          </a:stretch>
        </p:blipFill>
        <p:spPr>
          <a:xfrm>
            <a:off x="1096588" y="873490"/>
            <a:ext cx="4400697" cy="4327700"/>
          </a:xfrm>
          <a:prstGeom prst="rect">
            <a:avLst/>
          </a:prstGeom>
        </p:spPr>
      </p:pic>
      <p:pic>
        <p:nvPicPr>
          <p:cNvPr id="1026" name="Picture 2">
            <a:hlinkClick r:id="rId8"/>
            <a:extLst>
              <a:ext uri="{FF2B5EF4-FFF2-40B4-BE49-F238E27FC236}">
                <a16:creationId xmlns:a16="http://schemas.microsoft.com/office/drawing/2014/main" id="{EFDA873D-2BB6-4FB6-9040-D2F355D8FB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8076" y="5346301"/>
            <a:ext cx="6055847" cy="13172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6" action="ppaction://hlinkfile"/>
            <a:extLst>
              <a:ext uri="{FF2B5EF4-FFF2-40B4-BE49-F238E27FC236}">
                <a16:creationId xmlns:a16="http://schemas.microsoft.com/office/drawing/2014/main" id="{458663E8-8E4F-4A3E-AA25-98907D49DF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1782876"/>
            <a:ext cx="4876800" cy="308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77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D53BE108-245A-4555-84C9-308825B109B5}"/>
              </a:ext>
            </a:extLst>
          </p:cNvPr>
          <p:cNvSpPr txBox="1"/>
          <p:nvPr/>
        </p:nvSpPr>
        <p:spPr>
          <a:xfrm>
            <a:off x="2705100" y="1264890"/>
            <a:ext cx="6781800" cy="1046440"/>
          </a:xfrm>
          <a:prstGeom prst="rect">
            <a:avLst/>
          </a:prstGeom>
          <a:noFill/>
        </p:spPr>
        <p:txBody>
          <a:bodyPr wrap="square" rtlCol="0">
            <a:spAutoFit/>
          </a:bodyPr>
          <a:lstStyle/>
          <a:p>
            <a:pPr algn="ctr"/>
            <a:r>
              <a:rPr lang="pt-BR" sz="4400" b="1" dirty="0" err="1">
                <a:solidFill>
                  <a:schemeClr val="bg2">
                    <a:lumMod val="25000"/>
                  </a:schemeClr>
                </a:solidFill>
                <a:latin typeface="Tw Cen MT" panose="020B0602020104020603" pitchFamily="34" charset="0"/>
              </a:rPr>
              <a:t>Eai</a:t>
            </a:r>
            <a:r>
              <a:rPr lang="pt-BR" sz="4400" b="1" dirty="0">
                <a:solidFill>
                  <a:schemeClr val="bg2">
                    <a:lumMod val="25000"/>
                  </a:schemeClr>
                </a:solidFill>
                <a:latin typeface="Tw Cen MT" panose="020B0602020104020603" pitchFamily="34" charset="0"/>
              </a:rPr>
              <a:t>, já sabem a resposta?</a:t>
            </a:r>
            <a:endParaRPr lang="pt-BR" dirty="0">
              <a:solidFill>
                <a:schemeClr val="bg2">
                  <a:lumMod val="25000"/>
                </a:schemeClr>
              </a:solidFill>
              <a:latin typeface="Tw Cen MT" panose="020B0602020104020603" pitchFamily="34" charset="0"/>
            </a:endParaRPr>
          </a:p>
          <a:p>
            <a:endParaRPr lang="pt-BR" dirty="0"/>
          </a:p>
        </p:txBody>
      </p:sp>
      <p:pic>
        <p:nvPicPr>
          <p:cNvPr id="5" name="Imagem 4">
            <a:extLst>
              <a:ext uri="{FF2B5EF4-FFF2-40B4-BE49-F238E27FC236}">
                <a16:creationId xmlns:a16="http://schemas.microsoft.com/office/drawing/2014/main" id="{BCFEC21F-C093-4575-B7A6-7FCF47C4D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1377" y="3665012"/>
            <a:ext cx="2164645" cy="2164645"/>
          </a:xfrm>
          <a:prstGeom prst="rect">
            <a:avLst/>
          </a:prstGeom>
        </p:spPr>
      </p:pic>
      <p:pic>
        <p:nvPicPr>
          <p:cNvPr id="8194" name="Picture 2">
            <a:hlinkClick r:id="rId3"/>
            <a:extLst>
              <a:ext uri="{FF2B5EF4-FFF2-40B4-BE49-F238E27FC236}">
                <a16:creationId xmlns:a16="http://schemas.microsoft.com/office/drawing/2014/main" id="{E2B585F2-E680-490C-86B3-B087E0A689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4200" y="2892524"/>
            <a:ext cx="3857399" cy="3466776"/>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13DD55BE-D3F3-437C-8B27-5E04C8CF2693}"/>
              </a:ext>
            </a:extLst>
          </p:cNvPr>
          <p:cNvSpPr txBox="1"/>
          <p:nvPr/>
        </p:nvSpPr>
        <p:spPr>
          <a:xfrm>
            <a:off x="3028042" y="1883489"/>
            <a:ext cx="6204857" cy="1200329"/>
          </a:xfrm>
          <a:prstGeom prst="rect">
            <a:avLst/>
          </a:prstGeom>
          <a:noFill/>
        </p:spPr>
        <p:txBody>
          <a:bodyPr wrap="square" rtlCol="0">
            <a:spAutoFit/>
          </a:bodyPr>
          <a:lstStyle/>
          <a:p>
            <a:r>
              <a:rPr lang="pt-BR" dirty="0">
                <a:latin typeface="Tw Cen MT" panose="020B0602020104020603" pitchFamily="34" charset="0"/>
              </a:rPr>
              <a:t>R: </a:t>
            </a:r>
            <a:r>
              <a:rPr lang="pt-BR" dirty="0">
                <a:solidFill>
                  <a:srgbClr val="000000"/>
                </a:solidFill>
                <a:latin typeface="Tw Cen MT" panose="020B0602020104020603" pitchFamily="34" charset="0"/>
              </a:rPr>
              <a:t>É</a:t>
            </a:r>
            <a:r>
              <a:rPr lang="pt-BR" b="0" i="0" dirty="0">
                <a:solidFill>
                  <a:srgbClr val="000000"/>
                </a:solidFill>
                <a:effectLst/>
                <a:latin typeface="Tw Cen MT" panose="020B0602020104020603" pitchFamily="34" charset="0"/>
              </a:rPr>
              <a:t> um grupo de sistemas de computadores e outros dispositivos de hardware de computação que estão ligados entre si através de canais de comunicação para facilitar a comunicação e o compartilhamento de recursos.</a:t>
            </a:r>
            <a:endParaRPr lang="pt-BR" dirty="0">
              <a:latin typeface="Tw Cen MT" panose="020B0602020104020603" pitchFamily="34" charset="0"/>
            </a:endParaRPr>
          </a:p>
        </p:txBody>
      </p:sp>
      <p:sp>
        <p:nvSpPr>
          <p:cNvPr id="6" name="CaixaDeTexto 5">
            <a:extLst>
              <a:ext uri="{FF2B5EF4-FFF2-40B4-BE49-F238E27FC236}">
                <a16:creationId xmlns:a16="http://schemas.microsoft.com/office/drawing/2014/main" id="{582928F3-CF84-4026-9F5A-2358EA9E6796}"/>
              </a:ext>
            </a:extLst>
          </p:cNvPr>
          <p:cNvSpPr txBox="1"/>
          <p:nvPr/>
        </p:nvSpPr>
        <p:spPr>
          <a:xfrm>
            <a:off x="0" y="6494290"/>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32917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D53BE108-245A-4555-84C9-308825B109B5}"/>
              </a:ext>
            </a:extLst>
          </p:cNvPr>
          <p:cNvSpPr txBox="1"/>
          <p:nvPr/>
        </p:nvSpPr>
        <p:spPr>
          <a:xfrm>
            <a:off x="2451100" y="1028343"/>
            <a:ext cx="6781800" cy="2400657"/>
          </a:xfrm>
          <a:prstGeom prst="rect">
            <a:avLst/>
          </a:prstGeom>
          <a:noFill/>
        </p:spPr>
        <p:txBody>
          <a:bodyPr wrap="square" rtlCol="0">
            <a:spAutoFit/>
          </a:bodyPr>
          <a:lstStyle/>
          <a:p>
            <a:pPr algn="ctr"/>
            <a:r>
              <a:rPr lang="pt-BR" sz="4400" b="1" dirty="0">
                <a:solidFill>
                  <a:schemeClr val="bg2">
                    <a:lumMod val="25000"/>
                  </a:schemeClr>
                </a:solidFill>
                <a:latin typeface="Tw Cen MT" panose="020B0602020104020603" pitchFamily="34" charset="0"/>
              </a:rPr>
              <a:t>Agradeço pela atenção!</a:t>
            </a:r>
          </a:p>
          <a:p>
            <a:pPr algn="ctr"/>
            <a:r>
              <a:rPr lang="pt-BR" sz="4400" b="1" dirty="0">
                <a:solidFill>
                  <a:schemeClr val="bg2">
                    <a:lumMod val="25000"/>
                  </a:schemeClr>
                </a:solidFill>
                <a:latin typeface="Tw Cen MT" panose="020B0602020104020603" pitchFamily="34" charset="0"/>
              </a:rPr>
              <a:t>Aguardo o Feedback!</a:t>
            </a:r>
          </a:p>
          <a:p>
            <a:pPr algn="ctr"/>
            <a:r>
              <a:rPr lang="pt-BR" sz="4400" b="1" dirty="0">
                <a:solidFill>
                  <a:schemeClr val="bg2">
                    <a:lumMod val="25000"/>
                  </a:schemeClr>
                </a:solidFill>
                <a:latin typeface="Tw Cen MT" panose="020B0602020104020603" pitchFamily="34" charset="0"/>
              </a:rPr>
              <a:t>Abraços!</a:t>
            </a:r>
          </a:p>
          <a:p>
            <a:endParaRPr lang="pt-BR" dirty="0"/>
          </a:p>
        </p:txBody>
      </p:sp>
      <p:pic>
        <p:nvPicPr>
          <p:cNvPr id="5" name="Imagem 4">
            <a:extLst>
              <a:ext uri="{FF2B5EF4-FFF2-40B4-BE49-F238E27FC236}">
                <a16:creationId xmlns:a16="http://schemas.microsoft.com/office/drawing/2014/main" id="{BCFEC21F-C093-4575-B7A6-7FCF47C4D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1377" y="3665012"/>
            <a:ext cx="2164645" cy="2164645"/>
          </a:xfrm>
          <a:prstGeom prst="rect">
            <a:avLst/>
          </a:prstGeom>
        </p:spPr>
      </p:pic>
      <p:pic>
        <p:nvPicPr>
          <p:cNvPr id="8194" name="Picture 2">
            <a:hlinkClick r:id="rId3"/>
            <a:extLst>
              <a:ext uri="{FF2B5EF4-FFF2-40B4-BE49-F238E27FC236}">
                <a16:creationId xmlns:a16="http://schemas.microsoft.com/office/drawing/2014/main" id="{E2B585F2-E680-490C-86B3-B087E0A689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4200" y="2892524"/>
            <a:ext cx="3857399" cy="346677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BD065303-70C0-472A-8DB2-F8E8DA8F580F}"/>
              </a:ext>
            </a:extLst>
          </p:cNvPr>
          <p:cNvSpPr txBox="1"/>
          <p:nvPr/>
        </p:nvSpPr>
        <p:spPr>
          <a:xfrm>
            <a:off x="0" y="6494290"/>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3298809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0EF461C-34C9-4130-8A26-20284ABBCE89}"/>
              </a:ext>
            </a:extLst>
          </p:cNvPr>
          <p:cNvSpPr txBox="1"/>
          <p:nvPr/>
        </p:nvSpPr>
        <p:spPr>
          <a:xfrm>
            <a:off x="9423400" y="170934"/>
            <a:ext cx="2768600" cy="707886"/>
          </a:xfrm>
          <a:prstGeom prst="rect">
            <a:avLst/>
          </a:prstGeom>
          <a:noFill/>
        </p:spPr>
        <p:txBody>
          <a:bodyPr wrap="square" rtlCol="0">
            <a:spAutoFit/>
          </a:bodyPr>
          <a:lstStyle/>
          <a:p>
            <a:r>
              <a:rPr lang="pt-BR" sz="4000" b="1" dirty="0">
                <a:solidFill>
                  <a:schemeClr val="tx1">
                    <a:lumMod val="85000"/>
                    <a:lumOff val="15000"/>
                  </a:schemeClr>
                </a:solidFill>
                <a:latin typeface="Tw Cen MT" panose="020B0602020104020603" pitchFamily="34" charset="0"/>
              </a:rPr>
              <a:t>Bibliografia</a:t>
            </a:r>
            <a:endParaRPr lang="pt-BR" b="1" dirty="0">
              <a:solidFill>
                <a:schemeClr val="tx1">
                  <a:lumMod val="85000"/>
                  <a:lumOff val="15000"/>
                </a:schemeClr>
              </a:solidFill>
              <a:latin typeface="Tw Cen MT" panose="020B0602020104020603" pitchFamily="34" charset="0"/>
            </a:endParaRPr>
          </a:p>
        </p:txBody>
      </p:sp>
      <p:sp>
        <p:nvSpPr>
          <p:cNvPr id="4" name="CaixaDeTexto 3">
            <a:extLst>
              <a:ext uri="{FF2B5EF4-FFF2-40B4-BE49-F238E27FC236}">
                <a16:creationId xmlns:a16="http://schemas.microsoft.com/office/drawing/2014/main" id="{DB1F595E-1489-4A90-9D83-5EE653D48452}"/>
              </a:ext>
            </a:extLst>
          </p:cNvPr>
          <p:cNvSpPr txBox="1"/>
          <p:nvPr/>
        </p:nvSpPr>
        <p:spPr>
          <a:xfrm>
            <a:off x="566563" y="734460"/>
            <a:ext cx="8503009" cy="3785652"/>
          </a:xfrm>
          <a:prstGeom prst="rect">
            <a:avLst/>
          </a:prstGeom>
          <a:noFill/>
        </p:spPr>
        <p:txBody>
          <a:bodyPr wrap="square" rtlCol="0">
            <a:spAutoFit/>
          </a:bodyPr>
          <a:lstStyle/>
          <a:p>
            <a:r>
              <a:rPr lang="pt-BR" sz="1600" dirty="0">
                <a:solidFill>
                  <a:schemeClr val="tx1">
                    <a:lumMod val="85000"/>
                    <a:lumOff val="15000"/>
                  </a:schemeClr>
                </a:solidFill>
                <a:latin typeface="Tw Cen MT" panose="020B0602020104020603" pitchFamily="34" charset="0"/>
              </a:rPr>
              <a:t>Meios: </a:t>
            </a:r>
          </a:p>
          <a:p>
            <a:pPr marL="285750" indent="-285750">
              <a:buFont typeface="Arial" panose="020B0604020202020204" pitchFamily="34" charset="0"/>
              <a:buChar char="•"/>
            </a:pPr>
            <a:r>
              <a:rPr lang="pt-BR" sz="1600" b="0" i="0" u="none" strike="noStrike" dirty="0">
                <a:solidFill>
                  <a:schemeClr val="tx1">
                    <a:lumMod val="85000"/>
                    <a:lumOff val="15000"/>
                  </a:schemeClr>
                </a:solidFill>
                <a:effectLst/>
                <a:latin typeface="Tw Cen MT" panose="020B0602020104020603" pitchFamily="34" charset="0"/>
                <a:hlinkClick r:id="rId2" tooltip="https://medium.com/@rebeccacristina/a-evolu%C3%A7%C3%A3o-dos-meios-de-comunica%C3%A7%C3%A3o-8520ec436f27">
                  <a:extLst>
                    <a:ext uri="{A12FA001-AC4F-418D-AE19-62706E023703}">
                      <ahyp:hlinkClr xmlns:ahyp="http://schemas.microsoft.com/office/drawing/2018/hyperlinkcolor" val="tx"/>
                    </a:ext>
                  </a:extLst>
                </a:hlinkClick>
              </a:rPr>
              <a:t>https://medium.com/@rebeccacristina/a-evolu%C3%A7%C3%A3o-dos-meios-de-comunica%C3%A7%C3%A3o-8520ec436f27</a:t>
            </a:r>
            <a:endParaRPr lang="pt-BR" sz="1600" b="0" i="0" u="none" strike="noStrike" dirty="0">
              <a:solidFill>
                <a:schemeClr val="tx1">
                  <a:lumMod val="85000"/>
                  <a:lumOff val="15000"/>
                </a:schemeClr>
              </a:solidFill>
              <a:effectLst/>
              <a:latin typeface="Tw Cen MT" panose="020B0602020104020603" pitchFamily="34" charset="0"/>
            </a:endParaRPr>
          </a:p>
          <a:p>
            <a:pPr marL="285750" indent="-285750">
              <a:buFont typeface="Arial" panose="020B0604020202020204" pitchFamily="34" charset="0"/>
              <a:buChar char="•"/>
            </a:pPr>
            <a:r>
              <a:rPr lang="pt-BR" sz="1600" b="0" i="0" u="sng" dirty="0">
                <a:solidFill>
                  <a:schemeClr val="tx1">
                    <a:lumMod val="85000"/>
                    <a:lumOff val="15000"/>
                  </a:schemeClr>
                </a:solidFill>
                <a:effectLst/>
                <a:latin typeface="Tw Cen MT" panose="020B0602020104020603" pitchFamily="34" charset="0"/>
                <a:hlinkClick r:id="rId3" tooltip="https://mundoeducacao.uol.com.br/geografia/meios-comunicacao.htm">
                  <a:extLst>
                    <a:ext uri="{A12FA001-AC4F-418D-AE19-62706E023703}">
                      <ahyp:hlinkClr xmlns:ahyp="http://schemas.microsoft.com/office/drawing/2018/hyperlinkcolor" val="tx"/>
                    </a:ext>
                  </a:extLst>
                </a:hlinkClick>
              </a:rPr>
              <a:t>https://mundoeducacao.uol.com.br/geografia/meios-comunicacao.htm</a:t>
            </a:r>
            <a:endParaRPr lang="pt-BR" sz="1600" b="0" i="0" u="sng" dirty="0">
              <a:solidFill>
                <a:schemeClr val="tx1">
                  <a:lumMod val="85000"/>
                  <a:lumOff val="15000"/>
                </a:schemeClr>
              </a:solidFill>
              <a:effectLst/>
              <a:latin typeface="Tw Cen MT" panose="020B0602020104020603" pitchFamily="34" charset="0"/>
            </a:endParaRPr>
          </a:p>
          <a:p>
            <a:pPr marL="285750" indent="-285750">
              <a:buFont typeface="Arial" panose="020B0604020202020204" pitchFamily="34" charset="0"/>
              <a:buChar char="•"/>
            </a:pPr>
            <a:r>
              <a:rPr lang="pt-BR" sz="1600" b="0" i="0" u="none" strike="noStrike" dirty="0">
                <a:solidFill>
                  <a:schemeClr val="tx1">
                    <a:lumMod val="85000"/>
                    <a:lumOff val="15000"/>
                  </a:schemeClr>
                </a:solidFill>
                <a:effectLst/>
                <a:latin typeface="Tw Cen MT" panose="020B0602020104020603" pitchFamily="34" charset="0"/>
                <a:hlinkClick r:id="rId4" tooltip="https://melhorescolha.com/blog/wp-content/uploads/2018/01/Satelite-Internet-desenho-blog.png">
                  <a:extLst>
                    <a:ext uri="{A12FA001-AC4F-418D-AE19-62706E023703}">
                      <ahyp:hlinkClr xmlns:ahyp="http://schemas.microsoft.com/office/drawing/2018/hyperlinkcolor" val="tx"/>
                    </a:ext>
                  </a:extLst>
                </a:hlinkClick>
              </a:rPr>
              <a:t>https://melhorescolha.com/blog/wp-content/uploads/2018/01/Satelite-Internet-desenho-blog.png</a:t>
            </a:r>
            <a:r>
              <a:rPr lang="pt-BR" sz="1600" b="0" i="0" dirty="0">
                <a:solidFill>
                  <a:schemeClr val="tx1">
                    <a:lumMod val="85000"/>
                    <a:lumOff val="15000"/>
                  </a:schemeClr>
                </a:solidFill>
                <a:effectLst/>
                <a:latin typeface="Tw Cen MT" panose="020B0602020104020603" pitchFamily="34" charset="0"/>
              </a:rPr>
              <a:t> </a:t>
            </a:r>
            <a:r>
              <a:rPr lang="pt-BR" sz="1600" b="0" i="0" u="none" strike="noStrike" dirty="0">
                <a:solidFill>
                  <a:schemeClr val="tx1">
                    <a:lumMod val="85000"/>
                    <a:lumOff val="15000"/>
                  </a:schemeClr>
                </a:solidFill>
                <a:effectLst/>
                <a:latin typeface="Tw Cen MT" panose="020B0602020104020603" pitchFamily="34" charset="0"/>
                <a:hlinkClick r:id="rId5" tooltip="https://pt.slideshare.net/hectorfelipecabral/aula-03-redes-meios-de-comunicao-fsicos-e-no-fsicos">
                  <a:extLst>
                    <a:ext uri="{A12FA001-AC4F-418D-AE19-62706E023703}">
                      <ahyp:hlinkClr xmlns:ahyp="http://schemas.microsoft.com/office/drawing/2018/hyperlinkcolor" val="tx"/>
                    </a:ext>
                  </a:extLst>
                </a:hlinkClick>
              </a:rPr>
              <a:t>https://pt.slideshare.net/hectorfelipecabral/aula-03-redes-meios-de-comunicao-fsicos-e-no-fsicos</a:t>
            </a:r>
            <a:r>
              <a:rPr lang="pt-BR" sz="1600" b="0" i="0" dirty="0">
                <a:solidFill>
                  <a:schemeClr val="tx1">
                    <a:lumMod val="85000"/>
                    <a:lumOff val="15000"/>
                  </a:schemeClr>
                </a:solidFill>
                <a:effectLst/>
                <a:latin typeface="Tw Cen MT" panose="020B0602020104020603" pitchFamily="34" charset="0"/>
              </a:rPr>
              <a:t> </a:t>
            </a:r>
            <a:r>
              <a:rPr lang="pt-BR" sz="1600" b="0" i="0" u="none" strike="noStrike" dirty="0">
                <a:solidFill>
                  <a:schemeClr val="tx1">
                    <a:lumMod val="85000"/>
                    <a:lumOff val="15000"/>
                  </a:schemeClr>
                </a:solidFill>
                <a:effectLst/>
                <a:latin typeface="Tw Cen MT" panose="020B0602020104020603" pitchFamily="34" charset="0"/>
                <a:hlinkClick r:id="rId6" tooltip="https://melhorescolha.com/blog/internet-via-satelite/">
                  <a:extLst>
                    <a:ext uri="{A12FA001-AC4F-418D-AE19-62706E023703}">
                      <ahyp:hlinkClr xmlns:ahyp="http://schemas.microsoft.com/office/drawing/2018/hyperlinkcolor" val="tx"/>
                    </a:ext>
                  </a:extLst>
                </a:hlinkClick>
              </a:rPr>
              <a:t>https://melhorescolha.com/blog/internet-via-satelite/</a:t>
            </a:r>
            <a:endParaRPr lang="pt-BR" sz="1600" dirty="0">
              <a:solidFill>
                <a:schemeClr val="tx1">
                  <a:lumMod val="85000"/>
                  <a:lumOff val="15000"/>
                </a:schemeClr>
              </a:solidFill>
              <a:latin typeface="Tw Cen MT" panose="020B0602020104020603" pitchFamily="34" charset="0"/>
            </a:endParaRPr>
          </a:p>
          <a:p>
            <a:pPr marL="285750" indent="-285750">
              <a:buFont typeface="Arial" panose="020B0604020202020204" pitchFamily="34" charset="0"/>
              <a:buChar char="•"/>
            </a:pPr>
            <a:r>
              <a:rPr lang="pt-BR" sz="1600" b="0" i="0" u="none" strike="noStrike" dirty="0">
                <a:solidFill>
                  <a:schemeClr val="tx1">
                    <a:lumMod val="85000"/>
                    <a:lumOff val="15000"/>
                  </a:schemeClr>
                </a:solidFill>
                <a:effectLst/>
                <a:latin typeface="Tw Cen MT" panose="020B0602020104020603" pitchFamily="34" charset="0"/>
                <a:hlinkClick r:id="rId7" tooltip="http://blog.targetso.com/2019/01/17/redes-fibra-optica-siglas/">
                  <a:extLst>
                    <a:ext uri="{A12FA001-AC4F-418D-AE19-62706E023703}">
                      <ahyp:hlinkClr xmlns:ahyp="http://schemas.microsoft.com/office/drawing/2018/hyperlinkcolor" val="tx"/>
                    </a:ext>
                  </a:extLst>
                </a:hlinkClick>
              </a:rPr>
              <a:t>http://blog.targetso.com/2019/01/17/redes-fibra-optica-siglas/</a:t>
            </a:r>
            <a:endParaRPr lang="pt-BR" sz="1600" dirty="0">
              <a:solidFill>
                <a:schemeClr val="tx1">
                  <a:lumMod val="85000"/>
                  <a:lumOff val="15000"/>
                </a:schemeClr>
              </a:solidFill>
              <a:latin typeface="Tw Cen MT" panose="020B0602020104020603" pitchFamily="34" charset="0"/>
            </a:endParaRPr>
          </a:p>
          <a:p>
            <a:pPr marL="285750" indent="-285750">
              <a:buFont typeface="Arial" panose="020B0604020202020204" pitchFamily="34" charset="0"/>
              <a:buChar char="•"/>
            </a:pPr>
            <a:r>
              <a:rPr lang="pt-BR" sz="1600" b="0" i="0" u="none" strike="noStrike" dirty="0">
                <a:solidFill>
                  <a:schemeClr val="tx1">
                    <a:lumMod val="85000"/>
                    <a:lumOff val="15000"/>
                  </a:schemeClr>
                </a:solidFill>
                <a:effectLst/>
                <a:latin typeface="Tw Cen MT" panose="020B0602020104020603" pitchFamily="34" charset="0"/>
                <a:hlinkClick r:id="rId8" tooltip="https://www.oficinadanet.com.br/artigo/redes/o-que-e-fibra-otica-e-como-funciona">
                  <a:extLst>
                    <a:ext uri="{A12FA001-AC4F-418D-AE19-62706E023703}">
                      <ahyp:hlinkClr xmlns:ahyp="http://schemas.microsoft.com/office/drawing/2018/hyperlinkcolor" val="tx"/>
                    </a:ext>
                  </a:extLst>
                </a:hlinkClick>
              </a:rPr>
              <a:t>https://www.oficinadanet.com.br/artigo/redes/o-que-e-fibra-otica-e-como-funciona</a:t>
            </a:r>
            <a:endParaRPr lang="pt-BR" sz="1600" b="0" i="0" u="none" strike="noStrike" dirty="0">
              <a:solidFill>
                <a:schemeClr val="tx1">
                  <a:lumMod val="85000"/>
                  <a:lumOff val="15000"/>
                </a:schemeClr>
              </a:solidFill>
              <a:effectLst/>
              <a:latin typeface="Tw Cen MT" panose="020B0602020104020603" pitchFamily="34" charset="0"/>
            </a:endParaRPr>
          </a:p>
          <a:p>
            <a:pPr marL="285750" indent="-285750">
              <a:buFont typeface="Arial" panose="020B0604020202020204" pitchFamily="34" charset="0"/>
              <a:buChar char="•"/>
            </a:pPr>
            <a:r>
              <a:rPr lang="pt-BR" sz="1600" dirty="0">
                <a:solidFill>
                  <a:schemeClr val="tx1">
                    <a:lumMod val="85000"/>
                    <a:lumOff val="15000"/>
                  </a:schemeClr>
                </a:solidFill>
                <a:latin typeface="Tw Cen MT" panose="020B0602020104020603" pitchFamily="34" charset="0"/>
                <a:hlinkClick r:id="rId9">
                  <a:extLst>
                    <a:ext uri="{A12FA001-AC4F-418D-AE19-62706E023703}">
                      <ahyp:hlinkClr xmlns:ahyp="http://schemas.microsoft.com/office/drawing/2018/hyperlinkcolor" val="tx"/>
                    </a:ext>
                  </a:extLst>
                </a:hlinkClick>
              </a:rPr>
              <a:t>https://www.oficinadanet.com.br/post/10155-o-que-e-cabo-coaxial</a:t>
            </a:r>
            <a:endParaRPr lang="pt-BR" sz="1600" dirty="0">
              <a:solidFill>
                <a:schemeClr val="tx1">
                  <a:lumMod val="85000"/>
                  <a:lumOff val="15000"/>
                </a:schemeClr>
              </a:solidFill>
              <a:latin typeface="Tw Cen MT" panose="020B0602020104020603" pitchFamily="34" charset="0"/>
            </a:endParaRPr>
          </a:p>
          <a:p>
            <a:pPr marL="285750" indent="-285750">
              <a:buFont typeface="Arial" panose="020B0604020202020204" pitchFamily="34" charset="0"/>
              <a:buChar char="•"/>
            </a:pPr>
            <a:r>
              <a:rPr lang="pt-BR" sz="1600" b="0" i="0" u="none" strike="noStrike" dirty="0">
                <a:solidFill>
                  <a:schemeClr val="tx1">
                    <a:lumMod val="85000"/>
                    <a:lumOff val="15000"/>
                  </a:schemeClr>
                </a:solidFill>
                <a:effectLst/>
                <a:latin typeface="Tw Cen MT" panose="020B0602020104020603" pitchFamily="34" charset="0"/>
                <a:hlinkClick r:id="rId10" tooltip="https://www.teleco.com.br/tutoriais/tutorialcameraip1/pagina_3.asp#:~:text=Um%20meio%20guiado%20%C3%A9%20a,material%20transparente%20da%20fibra%20%C3%B3ptica">
                  <a:extLst>
                    <a:ext uri="{A12FA001-AC4F-418D-AE19-62706E023703}">
                      <ahyp:hlinkClr xmlns:ahyp="http://schemas.microsoft.com/office/drawing/2018/hyperlinkcolor" val="tx"/>
                    </a:ext>
                  </a:extLst>
                </a:hlinkClick>
              </a:rPr>
              <a:t>https://www.teleco.com.br/tutoriais/tutorialcameraip1/pagina_3.asp#:~:text=Um%20meio%20guiado%20%C3%A9%20a,material%20transparente%20da%20fibra%20%C3%B3ptica</a:t>
            </a:r>
            <a:endParaRPr lang="pt-BR" sz="1600" b="0" i="0" u="none" strike="noStrike" dirty="0">
              <a:solidFill>
                <a:schemeClr val="tx1">
                  <a:lumMod val="85000"/>
                  <a:lumOff val="15000"/>
                </a:schemeClr>
              </a:solidFill>
              <a:effectLst/>
              <a:latin typeface="Tw Cen MT" panose="020B0602020104020603" pitchFamily="34" charset="0"/>
            </a:endParaRPr>
          </a:p>
          <a:p>
            <a:pPr marL="285750" indent="-285750">
              <a:buFont typeface="Arial" panose="020B0604020202020204" pitchFamily="34" charset="0"/>
              <a:buChar char="•"/>
            </a:pPr>
            <a:r>
              <a:rPr lang="pt-BR" sz="1600" b="0" i="0" u="none" strike="noStrike" dirty="0">
                <a:solidFill>
                  <a:schemeClr val="tx1">
                    <a:lumMod val="85000"/>
                    <a:lumOff val="15000"/>
                  </a:schemeClr>
                </a:solidFill>
                <a:effectLst/>
                <a:latin typeface="Tw Cen MT" panose="020B0602020104020603" pitchFamily="34" charset="0"/>
                <a:hlinkClick r:id="rId11" tooltip="https://www.techtudo.com.br/noticias/2019/02/entenda-o-que-e-e-como-funciona-a-internet-baseada-no-espaco.ghtml">
                  <a:extLst>
                    <a:ext uri="{A12FA001-AC4F-418D-AE19-62706E023703}">
                      <ahyp:hlinkClr xmlns:ahyp="http://schemas.microsoft.com/office/drawing/2018/hyperlinkcolor" val="tx"/>
                    </a:ext>
                  </a:extLst>
                </a:hlinkClick>
              </a:rPr>
              <a:t>https://www.techtudo.com.br/noticias/2019/02/entenda-o-que-e-e-como-funciona-a-internet-baseada-no-espaco.ghtml</a:t>
            </a:r>
            <a:endParaRPr lang="pt-BR" sz="1600" b="0" i="0" u="none" strike="noStrike" dirty="0">
              <a:solidFill>
                <a:schemeClr val="tx1">
                  <a:lumMod val="85000"/>
                  <a:lumOff val="15000"/>
                </a:schemeClr>
              </a:solidFill>
              <a:effectLst/>
              <a:latin typeface="Tw Cen MT" panose="020B0602020104020603" pitchFamily="34" charset="0"/>
            </a:endParaRPr>
          </a:p>
          <a:p>
            <a:pPr marL="285750" indent="-285750">
              <a:buFont typeface="Arial" panose="020B0604020202020204" pitchFamily="34" charset="0"/>
              <a:buChar char="•"/>
            </a:pPr>
            <a:r>
              <a:rPr lang="pt-BR" sz="1600" u="none" strike="noStrike" dirty="0">
                <a:solidFill>
                  <a:schemeClr val="tx1">
                    <a:lumMod val="85000"/>
                    <a:lumOff val="15000"/>
                  </a:schemeClr>
                </a:solidFill>
                <a:latin typeface="Tw Cen MT" panose="020B0602020104020603" pitchFamily="34" charset="0"/>
                <a:hlinkClick r:id="rId12" tooltip="https://www.oficinadanet.com.br/post/10234-como-funciona-a-internet-via-radio">
                  <a:extLst>
                    <a:ext uri="{A12FA001-AC4F-418D-AE19-62706E023703}">
                      <ahyp:hlinkClr xmlns:ahyp="http://schemas.microsoft.com/office/drawing/2018/hyperlinkcolor" val="tx"/>
                    </a:ext>
                  </a:extLst>
                </a:hlinkClick>
              </a:rPr>
              <a:t>h</a:t>
            </a:r>
            <a:r>
              <a:rPr lang="pt-BR" sz="1600" b="0" i="0" u="none" strike="noStrike" dirty="0">
                <a:solidFill>
                  <a:schemeClr val="tx1">
                    <a:lumMod val="85000"/>
                    <a:lumOff val="15000"/>
                  </a:schemeClr>
                </a:solidFill>
                <a:effectLst/>
                <a:latin typeface="Tw Cen MT" panose="020B0602020104020603" pitchFamily="34" charset="0"/>
                <a:hlinkClick r:id="rId12" tooltip="https://www.oficinadanet.com.br/post/10234-como-funciona-a-internet-via-radio">
                  <a:extLst>
                    <a:ext uri="{A12FA001-AC4F-418D-AE19-62706E023703}">
                      <ahyp:hlinkClr xmlns:ahyp="http://schemas.microsoft.com/office/drawing/2018/hyperlinkcolor" val="tx"/>
                    </a:ext>
                  </a:extLst>
                </a:hlinkClick>
              </a:rPr>
              <a:t>ttps://www.oficinadanet.com.br/post/10234-como-funciona-a-internet-via-radio</a:t>
            </a:r>
            <a:endParaRPr lang="pt-BR" sz="1600" dirty="0">
              <a:solidFill>
                <a:schemeClr val="tx1">
                  <a:lumMod val="85000"/>
                  <a:lumOff val="15000"/>
                </a:schemeClr>
              </a:solidFill>
              <a:latin typeface="Tw Cen MT" panose="020B0602020104020603" pitchFamily="34" charset="0"/>
            </a:endParaRPr>
          </a:p>
        </p:txBody>
      </p:sp>
      <p:sp>
        <p:nvSpPr>
          <p:cNvPr id="5" name="CaixaDeTexto 4">
            <a:extLst>
              <a:ext uri="{FF2B5EF4-FFF2-40B4-BE49-F238E27FC236}">
                <a16:creationId xmlns:a16="http://schemas.microsoft.com/office/drawing/2014/main" id="{A0501662-37CE-4ABA-9F73-54E657810015}"/>
              </a:ext>
            </a:extLst>
          </p:cNvPr>
          <p:cNvSpPr txBox="1"/>
          <p:nvPr/>
        </p:nvSpPr>
        <p:spPr>
          <a:xfrm>
            <a:off x="9686834" y="4140926"/>
            <a:ext cx="2241732" cy="2031325"/>
          </a:xfrm>
          <a:prstGeom prst="rect">
            <a:avLst/>
          </a:prstGeom>
          <a:noFill/>
        </p:spPr>
        <p:txBody>
          <a:bodyPr wrap="square" rtlCol="0">
            <a:spAutoFit/>
          </a:bodyPr>
          <a:lstStyle/>
          <a:p>
            <a:r>
              <a:rPr lang="pt-BR" dirty="0">
                <a:solidFill>
                  <a:srgbClr val="FF0000"/>
                </a:solidFill>
              </a:rPr>
              <a:t>OBS: O link das imagens está fixado ou na sua legenda ou na própria imagem</a:t>
            </a:r>
            <a:br>
              <a:rPr lang="pt-BR" dirty="0">
                <a:solidFill>
                  <a:srgbClr val="FF0000"/>
                </a:solidFill>
              </a:rPr>
            </a:br>
            <a:r>
              <a:rPr lang="pt-BR" dirty="0">
                <a:solidFill>
                  <a:srgbClr val="FF0000"/>
                </a:solidFill>
              </a:rPr>
              <a:t>Apenas aperte CTRL e botão esquerdo para ser direcionado</a:t>
            </a:r>
          </a:p>
        </p:txBody>
      </p:sp>
      <p:sp>
        <p:nvSpPr>
          <p:cNvPr id="6" name="CaixaDeTexto 5">
            <a:extLst>
              <a:ext uri="{FF2B5EF4-FFF2-40B4-BE49-F238E27FC236}">
                <a16:creationId xmlns:a16="http://schemas.microsoft.com/office/drawing/2014/main" id="{190840DB-06FF-4DEB-9689-87D953C2D7A4}"/>
              </a:ext>
            </a:extLst>
          </p:cNvPr>
          <p:cNvSpPr txBox="1"/>
          <p:nvPr/>
        </p:nvSpPr>
        <p:spPr>
          <a:xfrm>
            <a:off x="0" y="6494290"/>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2491136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0EF461C-34C9-4130-8A26-20284ABBCE89}"/>
              </a:ext>
            </a:extLst>
          </p:cNvPr>
          <p:cNvSpPr txBox="1"/>
          <p:nvPr/>
        </p:nvSpPr>
        <p:spPr>
          <a:xfrm>
            <a:off x="9423400" y="170934"/>
            <a:ext cx="2768600" cy="707886"/>
          </a:xfrm>
          <a:prstGeom prst="rect">
            <a:avLst/>
          </a:prstGeom>
          <a:noFill/>
        </p:spPr>
        <p:txBody>
          <a:bodyPr wrap="square" rtlCol="0">
            <a:spAutoFit/>
          </a:bodyPr>
          <a:lstStyle/>
          <a:p>
            <a:r>
              <a:rPr lang="pt-BR" sz="4000" b="1" dirty="0">
                <a:solidFill>
                  <a:schemeClr val="tx1">
                    <a:lumMod val="85000"/>
                    <a:lumOff val="15000"/>
                  </a:schemeClr>
                </a:solidFill>
                <a:latin typeface="Tw Cen MT" panose="020B0602020104020603" pitchFamily="34" charset="0"/>
              </a:rPr>
              <a:t>Bibliografia</a:t>
            </a:r>
            <a:endParaRPr lang="pt-BR" b="1" dirty="0">
              <a:solidFill>
                <a:schemeClr val="tx1">
                  <a:lumMod val="85000"/>
                  <a:lumOff val="15000"/>
                </a:schemeClr>
              </a:solidFill>
              <a:latin typeface="Tw Cen MT" panose="020B0602020104020603" pitchFamily="34" charset="0"/>
            </a:endParaRPr>
          </a:p>
        </p:txBody>
      </p:sp>
      <p:sp>
        <p:nvSpPr>
          <p:cNvPr id="4" name="CaixaDeTexto 3">
            <a:extLst>
              <a:ext uri="{FF2B5EF4-FFF2-40B4-BE49-F238E27FC236}">
                <a16:creationId xmlns:a16="http://schemas.microsoft.com/office/drawing/2014/main" id="{DB1F595E-1489-4A90-9D83-5EE653D48452}"/>
              </a:ext>
            </a:extLst>
          </p:cNvPr>
          <p:cNvSpPr txBox="1"/>
          <p:nvPr/>
        </p:nvSpPr>
        <p:spPr>
          <a:xfrm>
            <a:off x="566562" y="1310506"/>
            <a:ext cx="9292771" cy="3406510"/>
          </a:xfrm>
          <a:prstGeom prst="rect">
            <a:avLst/>
          </a:prstGeom>
          <a:noFill/>
        </p:spPr>
        <p:txBody>
          <a:bodyPr wrap="square" rtlCol="0">
            <a:spAutoFit/>
          </a:bodyPr>
          <a:lstStyle/>
          <a:p>
            <a:r>
              <a:rPr lang="pt-BR" sz="1600" dirty="0">
                <a:solidFill>
                  <a:schemeClr val="tx1">
                    <a:lumMod val="85000"/>
                    <a:lumOff val="15000"/>
                  </a:schemeClr>
                </a:solidFill>
                <a:latin typeface="Tw Cen MT" panose="020B0602020104020603" pitchFamily="34" charset="0"/>
              </a:rPr>
              <a:t>Hardware:</a:t>
            </a:r>
          </a:p>
          <a:p>
            <a:pPr marL="285750" indent="-285750">
              <a:buFont typeface="Arial" panose="020B0604020202020204" pitchFamily="34" charset="0"/>
              <a:buChar char="•"/>
            </a:pPr>
            <a:r>
              <a:rPr lang="pt-BR" sz="1600" b="0" i="0" u="none" strike="noStrike" dirty="0">
                <a:solidFill>
                  <a:schemeClr val="tx1">
                    <a:lumMod val="85000"/>
                    <a:lumOff val="15000"/>
                  </a:schemeClr>
                </a:solidFill>
                <a:effectLst/>
                <a:latin typeface="Tw Cen MT" panose="020B0602020104020603" pitchFamily="34" charset="0"/>
                <a:hlinkClick r:id="rId2" tooltip="https://www.passeidireto.com/arquivo/2267760/a-evolucao-do-hardware">
                  <a:extLst>
                    <a:ext uri="{A12FA001-AC4F-418D-AE19-62706E023703}">
                      <ahyp:hlinkClr xmlns:ahyp="http://schemas.microsoft.com/office/drawing/2018/hyperlinkcolor" val="tx"/>
                    </a:ext>
                  </a:extLst>
                </a:hlinkClick>
              </a:rPr>
              <a:t>https://www.passeidireto.com/arquivo/2267760/a-evolucao-do-hardware</a:t>
            </a:r>
            <a:endParaRPr lang="pt-BR" sz="1600" dirty="0">
              <a:solidFill>
                <a:schemeClr val="tx1">
                  <a:lumMod val="85000"/>
                  <a:lumOff val="15000"/>
                </a:schemeClr>
              </a:solidFill>
              <a:latin typeface="Tw Cen MT" panose="020B0602020104020603" pitchFamily="34" charset="0"/>
            </a:endParaRPr>
          </a:p>
          <a:p>
            <a:r>
              <a:rPr lang="pt-BR" sz="1600" dirty="0">
                <a:solidFill>
                  <a:schemeClr val="tx1">
                    <a:lumMod val="85000"/>
                    <a:lumOff val="15000"/>
                  </a:schemeClr>
                </a:solidFill>
                <a:latin typeface="Tw Cen MT" panose="020B0602020104020603" pitchFamily="34" charset="0"/>
              </a:rPr>
              <a:t>IPV4:</a:t>
            </a:r>
          </a:p>
          <a:p>
            <a:pPr marL="285750" indent="-285750">
              <a:lnSpc>
                <a:spcPct val="107000"/>
              </a:lnSpc>
              <a:spcAft>
                <a:spcPts val="800"/>
              </a:spcAft>
              <a:buFont typeface="Arial" panose="020B0604020202020204" pitchFamily="34" charset="0"/>
              <a:buChar char="•"/>
            </a:pPr>
            <a:r>
              <a:rPr lang="pt-BR" sz="1600" u="sng" dirty="0">
                <a:solidFill>
                  <a:schemeClr val="tx1">
                    <a:lumMod val="85000"/>
                    <a:lumOff val="15000"/>
                  </a:schemeClr>
                </a:solidFill>
                <a:effectLst/>
                <a:latin typeface="Tw Cen MT" panose="020B0602020104020603"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https://www.youtube.com/watch?v=W-_jjmkUH9k</a:t>
            </a:r>
            <a:endParaRPr lang="pt-BR" sz="1600" dirty="0">
              <a:solidFill>
                <a:schemeClr val="tx1">
                  <a:lumMod val="85000"/>
                  <a:lumOff val="15000"/>
                </a:schemeClr>
              </a:solidFill>
              <a:effectLst/>
              <a:latin typeface="Tw Cen MT" panose="020B0602020104020603"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pt-BR" sz="1600" u="sng" dirty="0">
                <a:solidFill>
                  <a:schemeClr val="tx1">
                    <a:lumMod val="85000"/>
                    <a:lumOff val="15000"/>
                  </a:schemeClr>
                </a:solidFill>
                <a:effectLst/>
                <a:latin typeface="Tw Cen MT" panose="020B0602020104020603"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https://www.cianet.com.br/blog/infraestrutura-e-tecnologia/diferenca-entre-ipv4-e-ipv6/</a:t>
            </a:r>
            <a:endParaRPr lang="pt-BR" sz="1600" dirty="0">
              <a:solidFill>
                <a:schemeClr val="tx1">
                  <a:lumMod val="85000"/>
                  <a:lumOff val="15000"/>
                </a:schemeClr>
              </a:solidFill>
              <a:effectLst/>
              <a:latin typeface="Tw Cen MT" panose="020B0602020104020603"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pt-BR" sz="1600" u="sng" dirty="0">
                <a:solidFill>
                  <a:schemeClr val="tx1">
                    <a:lumMod val="85000"/>
                    <a:lumOff val="15000"/>
                  </a:schemeClr>
                </a:solidFill>
                <a:effectLst/>
                <a:latin typeface="Tw Cen MT" panose="020B0602020104020603" pitchFamily="34" charset="0"/>
                <a:ea typeface="Calibri" panose="020F0502020204030204" pitchFamily="34" charset="0"/>
                <a:cs typeface="Times New Roman" panose="02020603050405020304" pitchFamily="18" charset="0"/>
              </a:rPr>
              <a:t>https://tecnoblog.net/361956/ipv4-e-ipv6-saiba-o-que-muda/</a:t>
            </a:r>
            <a:endParaRPr lang="pt-BR" sz="1600" dirty="0">
              <a:solidFill>
                <a:schemeClr val="tx1">
                  <a:lumMod val="85000"/>
                  <a:lumOff val="15000"/>
                </a:schemeClr>
              </a:solidFill>
              <a:latin typeface="Tw Cen MT" panose="020B0602020104020603" pitchFamily="34" charset="0"/>
            </a:endParaRPr>
          </a:p>
          <a:p>
            <a:r>
              <a:rPr lang="pt-BR" sz="1600" dirty="0">
                <a:solidFill>
                  <a:schemeClr val="tx1">
                    <a:lumMod val="85000"/>
                    <a:lumOff val="15000"/>
                  </a:schemeClr>
                </a:solidFill>
                <a:latin typeface="Tw Cen MT" panose="020B0602020104020603" pitchFamily="34" charset="0"/>
              </a:rPr>
              <a:t>IP/TCP:</a:t>
            </a:r>
          </a:p>
          <a:p>
            <a:pPr marL="285750" indent="-285750">
              <a:buFont typeface="Arial" panose="020B0604020202020204" pitchFamily="34" charset="0"/>
              <a:buChar char="•"/>
            </a:pPr>
            <a:r>
              <a:rPr lang="pt-BR" sz="1600" b="0" i="0" u="sng" dirty="0">
                <a:solidFill>
                  <a:schemeClr val="tx1">
                    <a:lumMod val="85000"/>
                    <a:lumOff val="15000"/>
                  </a:schemeClr>
                </a:solidFill>
                <a:effectLst/>
                <a:latin typeface="Tw Cen MT" panose="020B0602020104020603" pitchFamily="34" charset="0"/>
              </a:rPr>
              <a:t>https://www.infonova.com.br/artigo/o-que-e-tcp-ip-e-como-funciona/</a:t>
            </a:r>
          </a:p>
          <a:p>
            <a:r>
              <a:rPr lang="pt-BR" sz="1600" u="sng" dirty="0">
                <a:solidFill>
                  <a:schemeClr val="tx1">
                    <a:lumMod val="85000"/>
                    <a:lumOff val="15000"/>
                  </a:schemeClr>
                </a:solidFill>
                <a:latin typeface="Tw Cen MT" panose="020B0602020104020603" pitchFamily="34" charset="0"/>
              </a:rPr>
              <a:t>Telnet</a:t>
            </a:r>
          </a:p>
          <a:p>
            <a:pPr marL="285750" indent="-285750">
              <a:buFont typeface="Arial" panose="020B0604020202020204" pitchFamily="34" charset="0"/>
              <a:buChar char="•"/>
            </a:pPr>
            <a:r>
              <a:rPr lang="pt-BR" sz="1600" dirty="0">
                <a:solidFill>
                  <a:schemeClr val="tx1">
                    <a:lumMod val="85000"/>
                    <a:lumOff val="15000"/>
                  </a:schemeClr>
                </a:solidFill>
                <a:latin typeface="Tw Cen MT" panose="020B0602020104020603" pitchFamily="34" charset="0"/>
              </a:rPr>
              <a:t>https://unixuniverse.com.br/artigo/telnet-2#:~:</a:t>
            </a:r>
            <a:r>
              <a:rPr lang="pt-BR" sz="1600" dirty="0" err="1">
                <a:solidFill>
                  <a:schemeClr val="tx1">
                    <a:lumMod val="85000"/>
                    <a:lumOff val="15000"/>
                  </a:schemeClr>
                </a:solidFill>
                <a:latin typeface="Tw Cen MT" panose="020B0602020104020603" pitchFamily="34" charset="0"/>
              </a:rPr>
              <a:t>text</a:t>
            </a:r>
            <a:r>
              <a:rPr lang="pt-BR" sz="1600" dirty="0">
                <a:solidFill>
                  <a:schemeClr val="tx1">
                    <a:lumMod val="85000"/>
                    <a:lumOff val="15000"/>
                  </a:schemeClr>
                </a:solidFill>
                <a:latin typeface="Tw Cen MT" panose="020B0602020104020603" pitchFamily="34" charset="0"/>
              </a:rPr>
              <a:t>=Desenvolvido%20em%201969%2C%20o%20Telnet,terminal%20ou%20prompt%20de%20comando.</a:t>
            </a:r>
          </a:p>
        </p:txBody>
      </p:sp>
      <p:sp>
        <p:nvSpPr>
          <p:cNvPr id="5" name="CaixaDeTexto 4">
            <a:extLst>
              <a:ext uri="{FF2B5EF4-FFF2-40B4-BE49-F238E27FC236}">
                <a16:creationId xmlns:a16="http://schemas.microsoft.com/office/drawing/2014/main" id="{A0501662-37CE-4ABA-9F73-54E657810015}"/>
              </a:ext>
            </a:extLst>
          </p:cNvPr>
          <p:cNvSpPr txBox="1"/>
          <p:nvPr/>
        </p:nvSpPr>
        <p:spPr>
          <a:xfrm>
            <a:off x="9859333" y="1823028"/>
            <a:ext cx="2241732" cy="2031325"/>
          </a:xfrm>
          <a:prstGeom prst="rect">
            <a:avLst/>
          </a:prstGeom>
          <a:noFill/>
        </p:spPr>
        <p:txBody>
          <a:bodyPr wrap="square" rtlCol="0">
            <a:spAutoFit/>
          </a:bodyPr>
          <a:lstStyle/>
          <a:p>
            <a:r>
              <a:rPr lang="pt-BR" dirty="0">
                <a:solidFill>
                  <a:srgbClr val="FF0000"/>
                </a:solidFill>
              </a:rPr>
              <a:t>OBS: O link das imagens está fixado ou na sua legenda ou na própria imagem</a:t>
            </a:r>
            <a:br>
              <a:rPr lang="pt-BR" dirty="0">
                <a:solidFill>
                  <a:srgbClr val="FF0000"/>
                </a:solidFill>
              </a:rPr>
            </a:br>
            <a:r>
              <a:rPr lang="pt-BR" dirty="0">
                <a:solidFill>
                  <a:srgbClr val="FF0000"/>
                </a:solidFill>
              </a:rPr>
              <a:t>Apenas aperte CTRL e botão esquerdo para ser direcionado</a:t>
            </a:r>
          </a:p>
        </p:txBody>
      </p:sp>
      <p:sp>
        <p:nvSpPr>
          <p:cNvPr id="6" name="CaixaDeTexto 5">
            <a:extLst>
              <a:ext uri="{FF2B5EF4-FFF2-40B4-BE49-F238E27FC236}">
                <a16:creationId xmlns:a16="http://schemas.microsoft.com/office/drawing/2014/main" id="{190840DB-06FF-4DEB-9689-87D953C2D7A4}"/>
              </a:ext>
            </a:extLst>
          </p:cNvPr>
          <p:cNvSpPr txBox="1"/>
          <p:nvPr/>
        </p:nvSpPr>
        <p:spPr>
          <a:xfrm>
            <a:off x="0" y="6494290"/>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14913796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0EF461C-34C9-4130-8A26-20284ABBCE89}"/>
              </a:ext>
            </a:extLst>
          </p:cNvPr>
          <p:cNvSpPr txBox="1"/>
          <p:nvPr/>
        </p:nvSpPr>
        <p:spPr>
          <a:xfrm>
            <a:off x="7772400" y="170934"/>
            <a:ext cx="4419600" cy="707886"/>
          </a:xfrm>
          <a:prstGeom prst="rect">
            <a:avLst/>
          </a:prstGeom>
          <a:noFill/>
        </p:spPr>
        <p:txBody>
          <a:bodyPr wrap="square" rtlCol="0">
            <a:spAutoFit/>
          </a:bodyPr>
          <a:lstStyle/>
          <a:p>
            <a:r>
              <a:rPr lang="pt-BR" sz="4000" b="1" dirty="0">
                <a:solidFill>
                  <a:schemeClr val="tx1">
                    <a:lumMod val="85000"/>
                    <a:lumOff val="15000"/>
                  </a:schemeClr>
                </a:solidFill>
                <a:latin typeface="Tw Cen MT" panose="020B0602020104020603" pitchFamily="34" charset="0"/>
              </a:rPr>
              <a:t>Divisão dos temas</a:t>
            </a:r>
          </a:p>
        </p:txBody>
      </p:sp>
      <p:sp>
        <p:nvSpPr>
          <p:cNvPr id="3" name="CaixaDeTexto 2">
            <a:extLst>
              <a:ext uri="{FF2B5EF4-FFF2-40B4-BE49-F238E27FC236}">
                <a16:creationId xmlns:a16="http://schemas.microsoft.com/office/drawing/2014/main" id="{CB0301DA-6EC7-4A1B-AAEB-68AF511E59C2}"/>
              </a:ext>
            </a:extLst>
          </p:cNvPr>
          <p:cNvSpPr txBox="1"/>
          <p:nvPr/>
        </p:nvSpPr>
        <p:spPr>
          <a:xfrm>
            <a:off x="518160" y="1332412"/>
            <a:ext cx="9122228" cy="4801314"/>
          </a:xfrm>
          <a:prstGeom prst="rect">
            <a:avLst/>
          </a:prstGeom>
          <a:noFill/>
        </p:spPr>
        <p:txBody>
          <a:bodyPr wrap="square" rtlCol="0">
            <a:spAutoFit/>
          </a:bodyPr>
          <a:lstStyle/>
          <a:p>
            <a:pPr marL="342900" indent="-342900">
              <a:buFont typeface="Arial" panose="020B0604020202020204" pitchFamily="34" charset="0"/>
              <a:buChar char="•"/>
            </a:pPr>
            <a:r>
              <a:rPr lang="pt-BR" sz="2400" b="1" dirty="0">
                <a:latin typeface="Tw Cen MT" panose="020B0602020104020603" pitchFamily="34" charset="0"/>
              </a:rPr>
              <a:t>Clarice Figueiredo Barbosa:</a:t>
            </a:r>
            <a:r>
              <a:rPr lang="pt-BR" sz="2400" dirty="0">
                <a:latin typeface="Tw Cen MT" panose="020B0602020104020603" pitchFamily="34" charset="0"/>
              </a:rPr>
              <a:t> Responsável pela procura de conteúdo e imagens sobre IPV4.</a:t>
            </a:r>
          </a:p>
          <a:p>
            <a:pPr marL="342900" indent="-342900">
              <a:buFont typeface="Arial" panose="020B0604020202020204" pitchFamily="34" charset="0"/>
              <a:buChar char="•"/>
            </a:pPr>
            <a:r>
              <a:rPr lang="pt-BR" sz="2400" b="1" dirty="0">
                <a:latin typeface="Tw Cen MT" panose="020B0602020104020603" pitchFamily="34" charset="0"/>
              </a:rPr>
              <a:t>Daniel Martins de Abreu: </a:t>
            </a:r>
            <a:r>
              <a:rPr lang="pt-BR" sz="2400" dirty="0">
                <a:latin typeface="Tw Cen MT" panose="020B0602020104020603" pitchFamily="34" charset="0"/>
              </a:rPr>
              <a:t>Responsável pela procura de conteúdo e imagens sobre endereço e protocolo de IP e TCP.</a:t>
            </a:r>
          </a:p>
          <a:p>
            <a:pPr marL="342900" indent="-342900">
              <a:buFont typeface="Arial" panose="020B0604020202020204" pitchFamily="34" charset="0"/>
              <a:buChar char="•"/>
            </a:pPr>
            <a:r>
              <a:rPr lang="pt-BR" sz="2400" b="1" dirty="0">
                <a:latin typeface="Tw Cen MT" panose="020B0602020104020603" pitchFamily="34" charset="0"/>
              </a:rPr>
              <a:t>Felipe Augusto do Nascimento:</a:t>
            </a:r>
            <a:r>
              <a:rPr lang="pt-BR" sz="2400" dirty="0">
                <a:latin typeface="Tw Cen MT" panose="020B0602020104020603" pitchFamily="34" charset="0"/>
              </a:rPr>
              <a:t> Responsável pela procura de conteúdo e imagens sobre o Hardware, e elaborou o slide e Telnet.</a:t>
            </a:r>
          </a:p>
          <a:p>
            <a:pPr marL="342900" indent="-342900">
              <a:buFont typeface="Arial" panose="020B0604020202020204" pitchFamily="34" charset="0"/>
              <a:buChar char="•"/>
            </a:pPr>
            <a:r>
              <a:rPr lang="pt-BR" sz="2400" b="1" dirty="0">
                <a:latin typeface="Tw Cen MT" panose="020B0602020104020603" pitchFamily="34" charset="0"/>
              </a:rPr>
              <a:t>Gabriel Rocha Viana:</a:t>
            </a:r>
            <a:r>
              <a:rPr lang="pt-BR" sz="2400" dirty="0">
                <a:latin typeface="Tw Cen MT" panose="020B0602020104020603" pitchFamily="34" charset="0"/>
              </a:rPr>
              <a:t> Responsável pela procura de conteúdo e imagens sobre endereço e protocolo de IP e TCP.</a:t>
            </a:r>
          </a:p>
          <a:p>
            <a:pPr marL="342900" indent="-342900">
              <a:buFont typeface="Arial" panose="020B0604020202020204" pitchFamily="34" charset="0"/>
              <a:buChar char="•"/>
            </a:pPr>
            <a:r>
              <a:rPr lang="pt-BR" sz="2400" b="1" dirty="0">
                <a:latin typeface="Tw Cen MT" panose="020B0602020104020603" pitchFamily="34" charset="0"/>
              </a:rPr>
              <a:t>Heitor Gonçalves Leite:</a:t>
            </a:r>
            <a:r>
              <a:rPr lang="pt-BR" sz="2400" dirty="0">
                <a:latin typeface="Tw Cen MT" panose="020B0602020104020603" pitchFamily="34" charset="0"/>
              </a:rPr>
              <a:t> Responsável pela procura de conteúdo e imagens sobre Meios de Comunicação e Telnet.</a:t>
            </a:r>
          </a:p>
          <a:p>
            <a:pPr marL="342900" indent="-342900">
              <a:buFont typeface="Arial" panose="020B0604020202020204" pitchFamily="34" charset="0"/>
              <a:buChar char="•"/>
            </a:pPr>
            <a:r>
              <a:rPr lang="pt-BR" sz="2400" b="1" dirty="0">
                <a:latin typeface="Tw Cen MT" panose="020B0602020104020603" pitchFamily="34" charset="0"/>
              </a:rPr>
              <a:t>Izabela Rodrigues de Souza:</a:t>
            </a:r>
            <a:r>
              <a:rPr lang="pt-BR" sz="2400" dirty="0">
                <a:latin typeface="Tw Cen MT" panose="020B0602020104020603" pitchFamily="34" charset="0"/>
              </a:rPr>
              <a:t> Responsável pela procura de conteúdo e imagens sobre Meios de Comunicação.</a:t>
            </a:r>
          </a:p>
          <a:p>
            <a:endParaRPr lang="pt-BR" dirty="0"/>
          </a:p>
        </p:txBody>
      </p:sp>
      <p:sp>
        <p:nvSpPr>
          <p:cNvPr id="4" name="CaixaDeTexto 3">
            <a:extLst>
              <a:ext uri="{FF2B5EF4-FFF2-40B4-BE49-F238E27FC236}">
                <a16:creationId xmlns:a16="http://schemas.microsoft.com/office/drawing/2014/main" id="{EEE187E1-1807-4B3B-B6B2-DC3775A4152B}"/>
              </a:ext>
            </a:extLst>
          </p:cNvPr>
          <p:cNvSpPr txBox="1"/>
          <p:nvPr/>
        </p:nvSpPr>
        <p:spPr>
          <a:xfrm>
            <a:off x="0" y="6494290"/>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245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41D99A0-3FFC-4526-8380-97937A3005FF}"/>
              </a:ext>
            </a:extLst>
          </p:cNvPr>
          <p:cNvSpPr txBox="1"/>
          <p:nvPr/>
        </p:nvSpPr>
        <p:spPr>
          <a:xfrm>
            <a:off x="830448" y="963311"/>
            <a:ext cx="7848600" cy="5816977"/>
          </a:xfrm>
          <a:prstGeom prst="rect">
            <a:avLst/>
          </a:prstGeom>
          <a:noFill/>
        </p:spPr>
        <p:txBody>
          <a:bodyPr wrap="square" rtlCol="0">
            <a:spAutoFit/>
          </a:bodyPr>
          <a:lstStyle/>
          <a:p>
            <a:pPr marL="64135" marR="123825" indent="457200">
              <a:lnSpc>
                <a:spcPct val="113000"/>
              </a:lnSpc>
              <a:spcBef>
                <a:spcPts val="915"/>
              </a:spcBef>
              <a:spcAft>
                <a:spcPts val="0"/>
              </a:spcAft>
            </a:pPr>
            <a:r>
              <a:rPr lang="pt-BR" sz="2000" dirty="0">
                <a:latin typeface="Tw Cen MT "/>
                <a:ea typeface="Arial" panose="020B0604020202020204" pitchFamily="34" charset="0"/>
              </a:rPr>
              <a:t>Durante </a:t>
            </a:r>
            <a:r>
              <a:rPr lang="pt-BR" sz="2000" dirty="0">
                <a:effectLst/>
                <a:latin typeface="Tw Cen MT "/>
                <a:ea typeface="Arial" panose="020B0604020202020204" pitchFamily="34" charset="0"/>
              </a:rPr>
              <a:t>a pré-história o ser humano </a:t>
            </a:r>
            <a:r>
              <a:rPr lang="pt-BR" sz="2000" dirty="0">
                <a:latin typeface="Tw Cen MT "/>
                <a:ea typeface="Arial" panose="020B0604020202020204" pitchFamily="34" charset="0"/>
              </a:rPr>
              <a:t>já praticava </a:t>
            </a:r>
            <a:r>
              <a:rPr lang="pt-BR" sz="2000" dirty="0">
                <a:effectLst/>
                <a:latin typeface="Tw Cen MT "/>
                <a:ea typeface="Arial" panose="020B0604020202020204" pitchFamily="34" charset="0"/>
              </a:rPr>
              <a:t>algumas formas de comunicação primitiva, com gestos ou sons. Nessa época haviam também as </a:t>
            </a:r>
            <a:r>
              <a:rPr lang="pt-BR" sz="2000" b="1" dirty="0">
                <a:effectLst/>
                <a:latin typeface="Tw Cen MT "/>
                <a:ea typeface="Arial" panose="020B0604020202020204" pitchFamily="34" charset="0"/>
              </a:rPr>
              <a:t>pinturas </a:t>
            </a:r>
            <a:r>
              <a:rPr lang="pt-BR" sz="2000" dirty="0">
                <a:effectLst/>
                <a:latin typeface="Tw Cen MT "/>
                <a:ea typeface="Arial" panose="020B0604020202020204" pitchFamily="34" charset="0"/>
              </a:rPr>
              <a:t>rupestres, que foram uma maneira de transmitir informações tanto para outros seres humanos da época quanto para nós do futuro.</a:t>
            </a:r>
            <a:endParaRPr lang="pt-BR" sz="2000" dirty="0">
              <a:latin typeface="Tw Cen MT "/>
              <a:ea typeface="Arial" panose="020B0604020202020204" pitchFamily="34" charset="0"/>
            </a:endParaRPr>
          </a:p>
          <a:p>
            <a:pPr marL="64135" marR="123825" indent="457200">
              <a:lnSpc>
                <a:spcPct val="113000"/>
              </a:lnSpc>
              <a:spcBef>
                <a:spcPts val="915"/>
              </a:spcBef>
              <a:spcAft>
                <a:spcPts val="0"/>
              </a:spcAft>
            </a:pPr>
            <a:r>
              <a:rPr lang="pt-BR" sz="2000" dirty="0">
                <a:effectLst/>
                <a:latin typeface="Tw Cen MT "/>
                <a:ea typeface="Arial" panose="020B0604020202020204" pitchFamily="34" charset="0"/>
              </a:rPr>
              <a:t>Com o surgimento de línguas faladas mais desenvolvidas, surgiu também a </a:t>
            </a:r>
            <a:r>
              <a:rPr lang="pt-BR" sz="2000" b="1" dirty="0">
                <a:effectLst/>
                <a:latin typeface="Tw Cen MT "/>
                <a:ea typeface="Arial" panose="020B0604020202020204" pitchFamily="34" charset="0"/>
              </a:rPr>
              <a:t>escrita</a:t>
            </a:r>
            <a:r>
              <a:rPr lang="pt-BR" sz="2000" dirty="0">
                <a:effectLst/>
                <a:latin typeface="Tw Cen MT "/>
                <a:ea typeface="Arial" panose="020B0604020202020204" pitchFamily="34" charset="0"/>
              </a:rPr>
              <a:t>, aproximadamente 4000Ac na Mesopotâmia. Inicialmente feita em tabletes de argila, depois em papiros, e atualmente em papéis, a escrita mudou completamente a forma como nos comunicamos, permitindo o armazenamento físico de informações, e o desenvolvimento dos correios para troca precisa de informações.</a:t>
            </a:r>
          </a:p>
          <a:p>
            <a:pPr marL="64135" marR="123825" indent="457200">
              <a:lnSpc>
                <a:spcPct val="113000"/>
              </a:lnSpc>
              <a:spcBef>
                <a:spcPts val="915"/>
              </a:spcBef>
              <a:spcAft>
                <a:spcPts val="0"/>
              </a:spcAft>
            </a:pPr>
            <a:r>
              <a:rPr lang="pt-BR" sz="2000" dirty="0">
                <a:effectLst/>
                <a:latin typeface="Tw Cen MT "/>
                <a:ea typeface="Arial" panose="020B0604020202020204" pitchFamily="34" charset="0"/>
              </a:rPr>
              <a:t>O desenvolvimento da prensa móvel tornou muito mais prática a produção e cópia de textos escritos, possibilitando a difusão da leitura e da escrita por todo o mundo, não só para as classes sociais mais altas. O jornal é um exemplo de meio de comunicação em massa que utiliza da escrita e das técnicas de impressão.</a:t>
            </a:r>
          </a:p>
          <a:p>
            <a:endParaRPr lang="pt-BR" dirty="0"/>
          </a:p>
        </p:txBody>
      </p:sp>
      <p:sp>
        <p:nvSpPr>
          <p:cNvPr id="7" name="Título 1">
            <a:extLst>
              <a:ext uri="{FF2B5EF4-FFF2-40B4-BE49-F238E27FC236}">
                <a16:creationId xmlns:a16="http://schemas.microsoft.com/office/drawing/2014/main" id="{1E214F02-A848-4321-85D9-C86E475A7D4D}"/>
              </a:ext>
            </a:extLst>
          </p:cNvPr>
          <p:cNvSpPr>
            <a:spLocks noGrp="1"/>
          </p:cNvSpPr>
          <p:nvPr>
            <p:ph type="ctrTitle"/>
          </p:nvPr>
        </p:nvSpPr>
        <p:spPr>
          <a:xfrm>
            <a:off x="3105150" y="0"/>
            <a:ext cx="9436100" cy="804862"/>
          </a:xfrm>
        </p:spPr>
        <p:txBody>
          <a:bodyPr>
            <a:noAutofit/>
          </a:bodyPr>
          <a:lstStyle/>
          <a:p>
            <a:pPr marL="64135">
              <a:spcBef>
                <a:spcPts val="5"/>
              </a:spcBef>
              <a:spcAft>
                <a:spcPts val="0"/>
              </a:spcAft>
            </a:pPr>
            <a:r>
              <a:rPr lang="pt-BR" sz="4000" b="1" dirty="0">
                <a:effectLst/>
                <a:latin typeface="Tw Cen MT "/>
                <a:ea typeface="Arial" panose="020B0604020202020204" pitchFamily="34" charset="0"/>
              </a:rPr>
              <a:t>A história dos meios de Comunicação</a:t>
            </a:r>
          </a:p>
        </p:txBody>
      </p:sp>
      <p:pic>
        <p:nvPicPr>
          <p:cNvPr id="2" name="Imagem 1">
            <a:extLst>
              <a:ext uri="{FF2B5EF4-FFF2-40B4-BE49-F238E27FC236}">
                <a16:creationId xmlns:a16="http://schemas.microsoft.com/office/drawing/2014/main" id="{E9FDDAF8-8856-4CBD-9844-5A8CD0DFE76C}"/>
              </a:ext>
            </a:extLst>
          </p:cNvPr>
          <p:cNvPicPr>
            <a:picLocks noChangeAspect="1"/>
          </p:cNvPicPr>
          <p:nvPr/>
        </p:nvPicPr>
        <p:blipFill>
          <a:blip r:embed="rId2"/>
          <a:stretch>
            <a:fillRect/>
          </a:stretch>
        </p:blipFill>
        <p:spPr>
          <a:xfrm>
            <a:off x="9677400" y="3300727"/>
            <a:ext cx="1802704" cy="2706373"/>
          </a:xfrm>
          <a:prstGeom prst="rect">
            <a:avLst/>
          </a:prstGeom>
        </p:spPr>
      </p:pic>
      <p:sp>
        <p:nvSpPr>
          <p:cNvPr id="3" name="CaixaDeTexto 2">
            <a:hlinkClick r:id="rId3"/>
            <a:extLst>
              <a:ext uri="{FF2B5EF4-FFF2-40B4-BE49-F238E27FC236}">
                <a16:creationId xmlns:a16="http://schemas.microsoft.com/office/drawing/2014/main" id="{E2FDD328-1FCD-4ABD-8D06-CA1CB40489BA}"/>
              </a:ext>
            </a:extLst>
          </p:cNvPr>
          <p:cNvSpPr txBox="1"/>
          <p:nvPr/>
        </p:nvSpPr>
        <p:spPr>
          <a:xfrm>
            <a:off x="9563100" y="6007100"/>
            <a:ext cx="1663700" cy="369332"/>
          </a:xfrm>
          <a:prstGeom prst="rect">
            <a:avLst/>
          </a:prstGeom>
          <a:noFill/>
        </p:spPr>
        <p:txBody>
          <a:bodyPr wrap="square" rtlCol="0">
            <a:spAutoFit/>
          </a:bodyPr>
          <a:lstStyle/>
          <a:p>
            <a:r>
              <a:rPr lang="pt-BR" dirty="0">
                <a:solidFill>
                  <a:schemeClr val="bg2">
                    <a:lumMod val="50000"/>
                  </a:schemeClr>
                </a:solidFill>
                <a:latin typeface="Tw Cen MT "/>
              </a:rPr>
              <a:t>Prensa móvel</a:t>
            </a:r>
          </a:p>
        </p:txBody>
      </p:sp>
      <p:pic>
        <p:nvPicPr>
          <p:cNvPr id="6146" name="Picture 2" descr="Papiros de Viena contam a história de como era antes de Cristo | Notibras">
            <a:extLst>
              <a:ext uri="{FF2B5EF4-FFF2-40B4-BE49-F238E27FC236}">
                <a16:creationId xmlns:a16="http://schemas.microsoft.com/office/drawing/2014/main" id="{03E02A82-BD42-4C2F-ABA0-50E7A6DB8A2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306" b="90972" l="797" r="98307">
                        <a14:foregroundMark x1="21713" y1="42361" x2="22211" y2="42222"/>
                        <a14:foregroundMark x1="1195" y1="8611" x2="21116" y2="7222"/>
                        <a14:foregroundMark x1="21116" y1="7222" x2="82371" y2="9028"/>
                        <a14:foregroundMark x1="82371" y1="9028" x2="40538" y2="14722"/>
                        <a14:foregroundMark x1="40538" y1="14722" x2="60558" y2="20833"/>
                        <a14:foregroundMark x1="60558" y1="20833" x2="94024" y2="19167"/>
                        <a14:foregroundMark x1="94024" y1="19167" x2="67032" y2="23750"/>
                        <a14:foregroundMark x1="67032" y1="23750" x2="20618" y2="13750"/>
                        <a14:foregroundMark x1="20618" y1="13750" x2="1195" y2="19444"/>
                        <a14:foregroundMark x1="1195" y1="19444" x2="4084" y2="75417"/>
                        <a14:foregroundMark x1="4084" y1="75417" x2="20120" y2="90000"/>
                        <a14:foregroundMark x1="35594" y1="92795" x2="35953" y2="92860"/>
                        <a14:foregroundMark x1="26797" y1="91206" x2="27299" y2="91297"/>
                        <a14:foregroundMark x1="25857" y1="91036" x2="26163" y2="91091"/>
                        <a14:foregroundMark x1="24678" y1="90824" x2="24945" y2="90872"/>
                        <a14:foregroundMark x1="23196" y1="90556" x2="24126" y2="90724"/>
                        <a14:foregroundMark x1="20120" y1="90000" x2="23196" y2="90556"/>
                        <a14:foregroundMark x1="39343" y1="93472" x2="54681" y2="75278"/>
                        <a14:foregroundMark x1="66456" y1="87361" x2="70518" y2="91528"/>
                        <a14:foregroundMark x1="66050" y1="86944" x2="66456" y2="87361"/>
                        <a14:foregroundMark x1="65640" y1="86523" x2="66050" y2="86944"/>
                        <a14:foregroundMark x1="54681" y1="75278" x2="56576" y2="77222"/>
                        <a14:foregroundMark x1="70518" y1="91528" x2="89143" y2="84861"/>
                        <a14:foregroundMark x1="89143" y1="84861" x2="98406" y2="20972"/>
                        <a14:foregroundMark x1="45020" y1="48750" x2="26892" y2="68750"/>
                        <a14:foregroundMark x1="26892" y1="68750" x2="24801" y2="69444"/>
                        <a14:foregroundMark x1="37450" y1="32083" x2="14044" y2="34583"/>
                        <a14:foregroundMark x1="14044" y1="34583" x2="11155" y2="36111"/>
                        <a14:foregroundMark x1="7769" y1="16528" x2="6275" y2="58472"/>
                        <a14:foregroundMark x1="896" y1="68194" x2="2092" y2="9306"/>
                        <a14:foregroundMark x1="4482" y1="90972" x2="4482" y2="90972"/>
                        <a14:foregroundMark x1="3884" y1="88333" x2="3884" y2="88333"/>
                        <a14:backgroundMark x1="28984" y1="90556" x2="28984" y2="90556"/>
                        <a14:backgroundMark x1="28984" y1="90556" x2="28984" y2="90556"/>
                        <a14:backgroundMark x1="29183" y1="90556" x2="29183" y2="90556"/>
                        <a14:backgroundMark x1="29681" y1="90278" x2="29681" y2="90278"/>
                        <a14:backgroundMark x1="29582" y1="90278" x2="27789" y2="90417"/>
                        <a14:backgroundMark x1="24004" y1="90972" x2="24004" y2="90972"/>
                        <a14:backgroundMark x1="24402" y1="90694" x2="24402" y2="90694"/>
                        <a14:backgroundMark x1="56773" y1="79861" x2="65637" y2="86528"/>
                        <a14:backgroundMark x1="66135" y1="86944" x2="66135" y2="86944"/>
                        <a14:backgroundMark x1="66932" y1="87361" x2="66932" y2="87361"/>
                        <a14:backgroundMark x1="66534" y1="87361" x2="66534" y2="87361"/>
                        <a14:backgroundMark x1="66135" y1="87500" x2="66135" y2="87500"/>
                        <a14:backgroundMark x1="66135" y1="87222" x2="65936" y2="86667"/>
                        <a14:backgroundMark x1="65837" y1="86528" x2="65837" y2="86528"/>
                        <a14:backgroundMark x1="65339" y1="86528" x2="65339" y2="86528"/>
                        <a14:backgroundMark x1="65438" y1="86528" x2="65438" y2="86528"/>
                        <a14:backgroundMark x1="65538" y1="86389" x2="65538" y2="86389"/>
                        <a14:backgroundMark x1="65637" y1="86389" x2="65637" y2="86389"/>
                        <a14:backgroundMark x1="65438" y1="85972" x2="65438" y2="85972"/>
                        <a14:backgroundMark x1="57072" y1="78194" x2="57072" y2="78194"/>
                        <a14:backgroundMark x1="57171" y1="78056" x2="57171" y2="78056"/>
                        <a14:backgroundMark x1="57171" y1="78056" x2="57171" y2="78056"/>
                        <a14:backgroundMark x1="57171" y1="78056" x2="57171" y2="78056"/>
                        <a14:backgroundMark x1="56972" y1="77917" x2="56972" y2="77917"/>
                        <a14:backgroundMark x1="56972" y1="77778" x2="56972" y2="77778"/>
                        <a14:backgroundMark x1="56972" y1="77778" x2="56972" y2="77778"/>
                        <a14:backgroundMark x1="57072" y1="77639" x2="57072" y2="77639"/>
                        <a14:backgroundMark x1="57171" y1="77639" x2="57171" y2="77639"/>
                        <a14:backgroundMark x1="56873" y1="78333" x2="56873" y2="78333"/>
                        <a14:backgroundMark x1="57669" y1="77917" x2="57669" y2="77917"/>
                        <a14:backgroundMark x1="57869" y1="77917" x2="57669" y2="77917"/>
                        <a14:backgroundMark x1="57371" y1="77917" x2="57371" y2="77917"/>
                        <a14:backgroundMark x1="57072" y1="77778" x2="57072" y2="77778"/>
                        <a14:backgroundMark x1="56773" y1="77778" x2="56773" y2="77778"/>
                        <a14:backgroundMark x1="56673" y1="77361" x2="56673" y2="77361"/>
                        <a14:backgroundMark x1="56773" y1="77222" x2="56773" y2="77222"/>
                        <a14:backgroundMark x1="56773" y1="77222" x2="56773" y2="77222"/>
                        <a14:backgroundMark x1="56773" y1="77222" x2="56773" y2="77222"/>
                        <a14:backgroundMark x1="56773" y1="77361" x2="56773" y2="77361"/>
                        <a14:backgroundMark x1="56773" y1="77361" x2="56773" y2="77361"/>
                        <a14:backgroundMark x1="56773" y1="77361" x2="56773" y2="77361"/>
                        <a14:backgroundMark x1="32769" y1="91528" x2="32769" y2="91528"/>
                        <a14:backgroundMark x1="32869" y1="91528" x2="32470" y2="91806"/>
                        <a14:backgroundMark x1="32072" y1="91944" x2="32072" y2="91944"/>
                        <a14:backgroundMark x1="32072" y1="91944" x2="31574" y2="91944"/>
                        <a14:backgroundMark x1="31574" y1="92222" x2="31574" y2="92222"/>
                        <a14:backgroundMark x1="30976" y1="92361" x2="30976" y2="92361"/>
                        <a14:backgroundMark x1="31076" y1="92361" x2="31673" y2="92222"/>
                        <a14:backgroundMark x1="33068" y1="92500" x2="33765" y2="92917"/>
                        <a14:backgroundMark x1="34661" y1="92917" x2="35657" y2="92639"/>
                        <a14:backgroundMark x1="35657" y1="92639" x2="35657" y2="92639"/>
                        <a14:backgroundMark x1="35857" y1="93056" x2="36753" y2="93194"/>
                        <a14:backgroundMark x1="36753" y1="93194" x2="36753" y2="93194"/>
                        <a14:backgroundMark x1="36952" y1="92917" x2="36952" y2="92917"/>
                        <a14:backgroundMark x1="36952" y1="92639" x2="36952" y2="92639"/>
                        <a14:backgroundMark x1="35359" y1="93056" x2="35359" y2="93056"/>
                        <a14:backgroundMark x1="36255" y1="92639" x2="36753" y2="92500"/>
                        <a14:backgroundMark x1="36554" y1="92500" x2="36155" y2="92500"/>
                        <a14:backgroundMark x1="35558" y1="92639" x2="35558" y2="92639"/>
                        <a14:backgroundMark x1="30677" y1="93472" x2="30677" y2="93472"/>
                        <a14:backgroundMark x1="31175" y1="92500" x2="31175" y2="92500"/>
                        <a14:backgroundMark x1="31076" y1="92361" x2="30677" y2="92361"/>
                        <a14:backgroundMark x1="30080" y1="92361" x2="30080" y2="92361"/>
                        <a14:backgroundMark x1="30080" y1="92361" x2="30080" y2="92361"/>
                        <a14:backgroundMark x1="24502" y1="91111" x2="24502" y2="91111"/>
                        <a14:backgroundMark x1="25598" y1="90694" x2="25598" y2="90694"/>
                        <a14:backgroundMark x1="25797" y1="90694" x2="25797" y2="90694"/>
                        <a14:backgroundMark x1="25498" y1="90556" x2="24801" y2="90556"/>
                        <a14:backgroundMark x1="24502" y1="90556" x2="24502" y2="90556"/>
                        <a14:backgroundMark x1="23506" y1="90556" x2="23506" y2="90556"/>
                        <a14:backgroundMark x1="23207" y1="90556" x2="23207" y2="90556"/>
                        <a14:backgroundMark x1="23207" y1="90556" x2="23207" y2="90556"/>
                        <a14:backgroundMark x1="24203" y1="90556" x2="24801" y2="90556"/>
                        <a14:backgroundMark x1="24801" y1="90556" x2="24801" y2="90556"/>
                        <a14:backgroundMark x1="25299" y1="90556" x2="25797" y2="91111"/>
                        <a14:backgroundMark x1="26892" y1="91944" x2="26892" y2="91944"/>
                        <a14:backgroundMark x1="27390" y1="92222" x2="27390" y2="92222"/>
                        <a14:backgroundMark x1="28287" y1="91667" x2="28785" y2="91528"/>
                        <a14:backgroundMark x1="27191" y1="92222" x2="26494" y2="91944"/>
                        <a14:backgroundMark x1="27689" y1="91250" x2="27888" y2="91250"/>
                        <a14:backgroundMark x1="26992" y1="91944" x2="35558" y2="92639"/>
                        <a14:backgroundMark x1="35757" y1="93194" x2="35757" y2="93194"/>
                        <a14:backgroundMark x1="36056" y1="93194" x2="36056" y2="93194"/>
                        <a14:backgroundMark x1="35657" y1="93056" x2="35657" y2="93056"/>
                        <a14:backgroundMark x1="35657" y1="92917" x2="35657" y2="92917"/>
                        <a14:backgroundMark x1="35657" y1="92917" x2="35657" y2="92917"/>
                      </a14:backgroundRemoval>
                    </a14:imgEffect>
                  </a14:imgLayer>
                </a14:imgProps>
              </a:ext>
              <a:ext uri="{28A0092B-C50C-407E-A947-70E740481C1C}">
                <a14:useLocalDpi xmlns:a14="http://schemas.microsoft.com/office/drawing/2010/main" val="0"/>
              </a:ext>
            </a:extLst>
          </a:blip>
          <a:srcRect/>
          <a:stretch>
            <a:fillRect/>
          </a:stretch>
        </p:blipFill>
        <p:spPr bwMode="auto">
          <a:xfrm>
            <a:off x="9054048" y="969585"/>
            <a:ext cx="2505451" cy="1796738"/>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hlinkClick r:id="rId6"/>
            <a:extLst>
              <a:ext uri="{FF2B5EF4-FFF2-40B4-BE49-F238E27FC236}">
                <a16:creationId xmlns:a16="http://schemas.microsoft.com/office/drawing/2014/main" id="{962694E2-A3F6-411C-93EB-DC9C3F76589D}"/>
              </a:ext>
            </a:extLst>
          </p:cNvPr>
          <p:cNvSpPr txBox="1"/>
          <p:nvPr/>
        </p:nvSpPr>
        <p:spPr>
          <a:xfrm>
            <a:off x="9118600" y="2692400"/>
            <a:ext cx="1708150" cy="369332"/>
          </a:xfrm>
          <a:prstGeom prst="rect">
            <a:avLst/>
          </a:prstGeom>
          <a:noFill/>
        </p:spPr>
        <p:txBody>
          <a:bodyPr wrap="square" rtlCol="0">
            <a:spAutoFit/>
          </a:bodyPr>
          <a:lstStyle/>
          <a:p>
            <a:r>
              <a:rPr lang="pt-BR" dirty="0">
                <a:solidFill>
                  <a:schemeClr val="bg2">
                    <a:lumMod val="50000"/>
                  </a:schemeClr>
                </a:solidFill>
                <a:latin typeface="Tw Cen MT "/>
              </a:rPr>
              <a:t>Papiro</a:t>
            </a:r>
          </a:p>
        </p:txBody>
      </p:sp>
      <p:pic>
        <p:nvPicPr>
          <p:cNvPr id="8" name="Gráfico 7" descr="Linguagem de sinais">
            <a:extLst>
              <a:ext uri="{FF2B5EF4-FFF2-40B4-BE49-F238E27FC236}">
                <a16:creationId xmlns:a16="http://schemas.microsoft.com/office/drawing/2014/main" id="{6BB4DC0A-692F-4C71-B8AD-4AA36A00EB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0013" y="1160650"/>
            <a:ext cx="1024200" cy="914400"/>
          </a:xfrm>
          <a:prstGeom prst="rect">
            <a:avLst/>
          </a:prstGeom>
        </p:spPr>
      </p:pic>
      <p:pic>
        <p:nvPicPr>
          <p:cNvPr id="10" name="Gráfico 9" descr="Pincel">
            <a:extLst>
              <a:ext uri="{FF2B5EF4-FFF2-40B4-BE49-F238E27FC236}">
                <a16:creationId xmlns:a16="http://schemas.microsoft.com/office/drawing/2014/main" id="{C78DA0D8-0493-4767-A264-71DAF29F42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5210" y="3323850"/>
            <a:ext cx="705544" cy="629906"/>
          </a:xfrm>
          <a:prstGeom prst="rect">
            <a:avLst/>
          </a:prstGeom>
        </p:spPr>
      </p:pic>
      <p:pic>
        <p:nvPicPr>
          <p:cNvPr id="12" name="Gráfico 11" descr="Respingo">
            <a:extLst>
              <a:ext uri="{FF2B5EF4-FFF2-40B4-BE49-F238E27FC236}">
                <a16:creationId xmlns:a16="http://schemas.microsoft.com/office/drawing/2014/main" id="{2EA79BF0-EFE3-407E-A71B-4A98CFA4FC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241786" y="3993510"/>
            <a:ext cx="705545" cy="629907"/>
          </a:xfrm>
          <a:prstGeom prst="rect">
            <a:avLst/>
          </a:prstGeom>
        </p:spPr>
      </p:pic>
      <p:pic>
        <p:nvPicPr>
          <p:cNvPr id="22" name="Gráfico 21" descr="Jornal">
            <a:extLst>
              <a:ext uri="{FF2B5EF4-FFF2-40B4-BE49-F238E27FC236}">
                <a16:creationId xmlns:a16="http://schemas.microsoft.com/office/drawing/2014/main" id="{834AD549-720B-442C-A8D2-91BE7634E19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8094400" y="5919232"/>
            <a:ext cx="1024200" cy="914400"/>
          </a:xfrm>
          <a:prstGeom prst="rect">
            <a:avLst/>
          </a:prstGeom>
        </p:spPr>
      </p:pic>
      <p:pic>
        <p:nvPicPr>
          <p:cNvPr id="28" name="Gráfico 27" descr="Diploma">
            <a:extLst>
              <a:ext uri="{FF2B5EF4-FFF2-40B4-BE49-F238E27FC236}">
                <a16:creationId xmlns:a16="http://schemas.microsoft.com/office/drawing/2014/main" id="{7F6B3C2A-65F6-421C-83B8-C308F95CEF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2008552" y="55185"/>
            <a:ext cx="1024200" cy="914400"/>
          </a:xfrm>
          <a:prstGeom prst="rect">
            <a:avLst/>
          </a:prstGeom>
        </p:spPr>
      </p:pic>
      <p:pic>
        <p:nvPicPr>
          <p:cNvPr id="30" name="Gráfico 29" descr="Perguntas">
            <a:extLst>
              <a:ext uri="{FF2B5EF4-FFF2-40B4-BE49-F238E27FC236}">
                <a16:creationId xmlns:a16="http://schemas.microsoft.com/office/drawing/2014/main" id="{F83438D9-96E6-435D-B0E9-0E750636098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76869" y="5696350"/>
            <a:ext cx="1024200" cy="914400"/>
          </a:xfrm>
          <a:prstGeom prst="rect">
            <a:avLst/>
          </a:prstGeom>
        </p:spPr>
      </p:pic>
      <p:pic>
        <p:nvPicPr>
          <p:cNvPr id="32" name="Gráfico 31" descr="Máquina de escrever">
            <a:extLst>
              <a:ext uri="{FF2B5EF4-FFF2-40B4-BE49-F238E27FC236}">
                <a16:creationId xmlns:a16="http://schemas.microsoft.com/office/drawing/2014/main" id="{41D29970-C501-46E2-B921-D1A6F4CCA0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8354448" y="3737873"/>
            <a:ext cx="1024200" cy="914400"/>
          </a:xfrm>
          <a:prstGeom prst="rect">
            <a:avLst/>
          </a:prstGeom>
        </p:spPr>
      </p:pic>
      <p:sp>
        <p:nvSpPr>
          <p:cNvPr id="15" name="CaixaDeTexto 14">
            <a:extLst>
              <a:ext uri="{FF2B5EF4-FFF2-40B4-BE49-F238E27FC236}">
                <a16:creationId xmlns:a16="http://schemas.microsoft.com/office/drawing/2014/main" id="{042A11AA-70E3-4DD0-9124-6E5ABE8BCA4B}"/>
              </a:ext>
            </a:extLst>
          </p:cNvPr>
          <p:cNvSpPr txBox="1"/>
          <p:nvPr/>
        </p:nvSpPr>
        <p:spPr>
          <a:xfrm>
            <a:off x="9254382" y="6392032"/>
            <a:ext cx="2786743" cy="338554"/>
          </a:xfrm>
          <a:prstGeom prst="rect">
            <a:avLst/>
          </a:prstGeom>
          <a:noFill/>
        </p:spPr>
        <p:txBody>
          <a:bodyPr wrap="square" rtlCol="0">
            <a:spAutoFit/>
          </a:bodyPr>
          <a:lstStyle/>
          <a:p>
            <a:r>
              <a:rPr lang="pt-BR" sz="1600" dirty="0">
                <a:latin typeface="Tw Cen MT" panose="020B0602020104020603" pitchFamily="34" charset="0"/>
              </a:rPr>
              <a:t>Apresentador: Heitor Gonçalves </a:t>
            </a:r>
          </a:p>
        </p:txBody>
      </p:sp>
    </p:spTree>
    <p:extLst>
      <p:ext uri="{BB962C8B-B14F-4D97-AF65-F5344CB8AC3E}">
        <p14:creationId xmlns:p14="http://schemas.microsoft.com/office/powerpoint/2010/main" val="258593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5259B12-4186-4ADD-A357-EC40ACC58227}"/>
              </a:ext>
            </a:extLst>
          </p:cNvPr>
          <p:cNvSpPr>
            <a:spLocks noGrp="1"/>
          </p:cNvSpPr>
          <p:nvPr>
            <p:ph idx="1"/>
          </p:nvPr>
        </p:nvSpPr>
        <p:spPr>
          <a:xfrm>
            <a:off x="4635500" y="711200"/>
            <a:ext cx="7289800" cy="6032499"/>
          </a:xfrm>
        </p:spPr>
        <p:txBody>
          <a:bodyPr>
            <a:noAutofit/>
          </a:bodyPr>
          <a:lstStyle/>
          <a:p>
            <a:pPr marL="64135" marR="318135" indent="0">
              <a:lnSpc>
                <a:spcPct val="115000"/>
              </a:lnSpc>
              <a:spcAft>
                <a:spcPts val="0"/>
              </a:spcAft>
              <a:buNone/>
            </a:pPr>
            <a:r>
              <a:rPr lang="pt-BR" sz="2000" dirty="0">
                <a:latin typeface="Tw Cen MT "/>
                <a:ea typeface="Arial" panose="020B0604020202020204" pitchFamily="34" charset="0"/>
              </a:rPr>
              <a:t>E</a:t>
            </a:r>
            <a:r>
              <a:rPr lang="pt-BR" sz="2000" dirty="0">
                <a:effectLst/>
                <a:latin typeface="Tw Cen MT "/>
                <a:ea typeface="Arial" panose="020B0604020202020204" pitchFamily="34" charset="0"/>
              </a:rPr>
              <a:t>xiste também a telegrafia, que transmite as informações em um sistema de semáforo através de um código conhecido por ambas as partes. Chama-se de semáforo um aparelho usado para transmissão visual de informações, como uma torre com tochas. No século XIX surge então o </a:t>
            </a:r>
            <a:r>
              <a:rPr lang="pt-BR" sz="2000" b="1" dirty="0">
                <a:effectLst/>
                <a:latin typeface="Tw Cen MT "/>
                <a:ea typeface="Arial" panose="020B0604020202020204" pitchFamily="34" charset="0"/>
              </a:rPr>
              <a:t>telégrafo elétrico</a:t>
            </a:r>
            <a:r>
              <a:rPr lang="pt-BR" sz="2000" dirty="0">
                <a:effectLst/>
                <a:latin typeface="Tw Cen MT "/>
                <a:ea typeface="Arial" panose="020B0604020202020204" pitchFamily="34" charset="0"/>
              </a:rPr>
              <a:t>, que transmitia as informações em cabos com o uso de eletricidade e do código Morse.</a:t>
            </a:r>
          </a:p>
          <a:p>
            <a:pPr marL="0" indent="0">
              <a:spcBef>
                <a:spcPts val="45"/>
              </a:spcBef>
              <a:buNone/>
            </a:pPr>
            <a:endParaRPr lang="pt-BR" sz="2000" dirty="0">
              <a:latin typeface="Tw Cen MT "/>
              <a:ea typeface="Arial" panose="020B0604020202020204" pitchFamily="34" charset="0"/>
            </a:endParaRPr>
          </a:p>
          <a:p>
            <a:pPr marL="0" indent="0">
              <a:spcBef>
                <a:spcPts val="45"/>
              </a:spcBef>
              <a:buNone/>
            </a:pPr>
            <a:r>
              <a:rPr lang="pt-BR" sz="2000" dirty="0">
                <a:effectLst/>
                <a:latin typeface="Tw Cen MT "/>
                <a:ea typeface="Arial" panose="020B0604020202020204" pitchFamily="34" charset="0"/>
              </a:rPr>
              <a:t>Ainda no século XIX, surgem o </a:t>
            </a:r>
            <a:r>
              <a:rPr lang="pt-BR" sz="2000" b="1" dirty="0">
                <a:effectLst/>
                <a:latin typeface="Tw Cen MT "/>
                <a:ea typeface="Arial" panose="020B0604020202020204" pitchFamily="34" charset="0"/>
              </a:rPr>
              <a:t>rádio </a:t>
            </a:r>
            <a:r>
              <a:rPr lang="pt-BR" sz="2000" dirty="0">
                <a:effectLst/>
                <a:latin typeface="Tw Cen MT "/>
                <a:ea typeface="Arial" panose="020B0604020202020204" pitchFamily="34" charset="0"/>
              </a:rPr>
              <a:t>e o </a:t>
            </a:r>
            <a:r>
              <a:rPr lang="pt-BR" sz="2000" b="1" dirty="0">
                <a:effectLst/>
                <a:latin typeface="Tw Cen MT "/>
                <a:ea typeface="Arial" panose="020B0604020202020204" pitchFamily="34" charset="0"/>
              </a:rPr>
              <a:t>telefone</a:t>
            </a:r>
            <a:r>
              <a:rPr lang="pt-BR" sz="2000" dirty="0">
                <a:effectLst/>
                <a:latin typeface="Tw Cen MT "/>
                <a:ea typeface="Arial" panose="020B0604020202020204" pitchFamily="34" charset="0"/>
              </a:rPr>
              <a:t>. O rádio utiliza da modulação das propriedades de ondas eletromagnéticas para transmitir informações, e o telefone pode ser visto como uma evolução do telégrafo elétrico, sendo capaz de transmitir ondas sonoras. No século XX os meios de comunicação sofreram ainda outra revolução com o surgimento da televisão e da internet.</a:t>
            </a:r>
          </a:p>
          <a:p>
            <a:pPr marL="0" indent="0">
              <a:buNone/>
            </a:pPr>
            <a:r>
              <a:rPr lang="pt-BR" sz="2000" dirty="0">
                <a:effectLst/>
                <a:latin typeface="Tw Cen MT "/>
                <a:ea typeface="Arial" panose="020B0604020202020204" pitchFamily="34" charset="0"/>
              </a:rPr>
              <a:t>A internet que temos hoje em dia é um sistema de milhares de redes de computadores interligados ao redor do mundo, com o uso de diversas tecnologias de comunicação (sem fio, eletrônica, e óptica), que se comunicam através de protocolos como o IPv4/IPv6 e o HTTP.</a:t>
            </a:r>
          </a:p>
          <a:p>
            <a:endParaRPr lang="pt-BR" sz="2000" dirty="0"/>
          </a:p>
        </p:txBody>
      </p:sp>
      <p:pic>
        <p:nvPicPr>
          <p:cNvPr id="4" name="Imagem 3">
            <a:extLst>
              <a:ext uri="{FF2B5EF4-FFF2-40B4-BE49-F238E27FC236}">
                <a16:creationId xmlns:a16="http://schemas.microsoft.com/office/drawing/2014/main" id="{B13BC31F-3543-48B4-A5DB-69FD7AF1A519}"/>
              </a:ext>
            </a:extLst>
          </p:cNvPr>
          <p:cNvPicPr>
            <a:picLocks noChangeAspect="1"/>
          </p:cNvPicPr>
          <p:nvPr/>
        </p:nvPicPr>
        <p:blipFill>
          <a:blip r:embed="rId2"/>
          <a:stretch>
            <a:fillRect/>
          </a:stretch>
        </p:blipFill>
        <p:spPr>
          <a:xfrm>
            <a:off x="793750" y="3173790"/>
            <a:ext cx="2058307" cy="2744409"/>
          </a:xfrm>
          <a:prstGeom prst="rect">
            <a:avLst/>
          </a:prstGeom>
        </p:spPr>
      </p:pic>
      <p:sp>
        <p:nvSpPr>
          <p:cNvPr id="5" name="CaixaDeTexto 4">
            <a:hlinkClick r:id="rId3"/>
            <a:extLst>
              <a:ext uri="{FF2B5EF4-FFF2-40B4-BE49-F238E27FC236}">
                <a16:creationId xmlns:a16="http://schemas.microsoft.com/office/drawing/2014/main" id="{B054D250-33E9-4393-BC3F-3D727FB6EF1D}"/>
              </a:ext>
            </a:extLst>
          </p:cNvPr>
          <p:cNvSpPr txBox="1"/>
          <p:nvPr/>
        </p:nvSpPr>
        <p:spPr>
          <a:xfrm>
            <a:off x="679450" y="5918200"/>
            <a:ext cx="2362200" cy="369332"/>
          </a:xfrm>
          <a:prstGeom prst="rect">
            <a:avLst/>
          </a:prstGeom>
          <a:noFill/>
        </p:spPr>
        <p:txBody>
          <a:bodyPr wrap="square" rtlCol="0">
            <a:spAutoFit/>
          </a:bodyPr>
          <a:lstStyle/>
          <a:p>
            <a:r>
              <a:rPr lang="pt-BR" dirty="0">
                <a:solidFill>
                  <a:schemeClr val="bg2">
                    <a:lumMod val="50000"/>
                  </a:schemeClr>
                </a:solidFill>
                <a:latin typeface="Tw Cen MT "/>
              </a:rPr>
              <a:t>Telégrafo </a:t>
            </a:r>
          </a:p>
        </p:txBody>
      </p:sp>
      <p:pic>
        <p:nvPicPr>
          <p:cNvPr id="6" name="Gráfico 5" descr="Podcast">
            <a:extLst>
              <a:ext uri="{FF2B5EF4-FFF2-40B4-BE49-F238E27FC236}">
                <a16:creationId xmlns:a16="http://schemas.microsoft.com/office/drawing/2014/main" id="{23E94B0E-F472-4D78-A4DA-B29DB58D8F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167800" y="2514600"/>
            <a:ext cx="1024200" cy="914400"/>
          </a:xfrm>
          <a:prstGeom prst="rect">
            <a:avLst/>
          </a:prstGeom>
        </p:spPr>
      </p:pic>
      <p:pic>
        <p:nvPicPr>
          <p:cNvPr id="9" name="Gráfico 8" descr="Antena parabólica">
            <a:extLst>
              <a:ext uri="{FF2B5EF4-FFF2-40B4-BE49-F238E27FC236}">
                <a16:creationId xmlns:a16="http://schemas.microsoft.com/office/drawing/2014/main" id="{A3A1424D-D295-45F7-8B6F-2204D74243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611300" y="5460999"/>
            <a:ext cx="1024200" cy="914400"/>
          </a:xfrm>
          <a:prstGeom prst="rect">
            <a:avLst/>
          </a:prstGeom>
        </p:spPr>
      </p:pic>
      <p:pic>
        <p:nvPicPr>
          <p:cNvPr id="10" name="Gráfico 9" descr="Telefone">
            <a:extLst>
              <a:ext uri="{FF2B5EF4-FFF2-40B4-BE49-F238E27FC236}">
                <a16:creationId xmlns:a16="http://schemas.microsoft.com/office/drawing/2014/main" id="{D45F51BD-1708-42CB-B8AB-E70145E2DA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332095" flipH="1">
            <a:off x="3326475" y="732971"/>
            <a:ext cx="1024200" cy="914400"/>
          </a:xfrm>
          <a:prstGeom prst="rect">
            <a:avLst/>
          </a:prstGeom>
        </p:spPr>
      </p:pic>
      <p:pic>
        <p:nvPicPr>
          <p:cNvPr id="9218" name="Picture 2">
            <a:hlinkClick r:id="rId10"/>
            <a:extLst>
              <a:ext uri="{FF2B5EF4-FFF2-40B4-BE49-F238E27FC236}">
                <a16:creationId xmlns:a16="http://schemas.microsoft.com/office/drawing/2014/main" id="{E88840A7-43C7-4240-99F8-932273D42D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524269">
            <a:off x="254453" y="199796"/>
            <a:ext cx="3212193" cy="2772004"/>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6038A259-F862-441B-BDC4-2D03A3BF3D05}"/>
              </a:ext>
            </a:extLst>
          </p:cNvPr>
          <p:cNvSpPr txBox="1"/>
          <p:nvPr/>
        </p:nvSpPr>
        <p:spPr>
          <a:xfrm>
            <a:off x="9254382" y="6392032"/>
            <a:ext cx="2786743" cy="338554"/>
          </a:xfrm>
          <a:prstGeom prst="rect">
            <a:avLst/>
          </a:prstGeom>
          <a:noFill/>
        </p:spPr>
        <p:txBody>
          <a:bodyPr wrap="square" rtlCol="0">
            <a:spAutoFit/>
          </a:bodyPr>
          <a:lstStyle/>
          <a:p>
            <a:r>
              <a:rPr lang="pt-BR" sz="1600" dirty="0">
                <a:latin typeface="Tw Cen MT" panose="020B0602020104020603" pitchFamily="34" charset="0"/>
              </a:rPr>
              <a:t>Apresentador: Heitor Gonçalves </a:t>
            </a:r>
          </a:p>
        </p:txBody>
      </p:sp>
    </p:spTree>
    <p:extLst>
      <p:ext uri="{BB962C8B-B14F-4D97-AF65-F5344CB8AC3E}">
        <p14:creationId xmlns:p14="http://schemas.microsoft.com/office/powerpoint/2010/main" val="3498767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5259B12-4186-4ADD-A357-EC40ACC58227}"/>
              </a:ext>
            </a:extLst>
          </p:cNvPr>
          <p:cNvSpPr>
            <a:spLocks noGrp="1"/>
          </p:cNvSpPr>
          <p:nvPr>
            <p:ph idx="1"/>
          </p:nvPr>
        </p:nvSpPr>
        <p:spPr>
          <a:xfrm>
            <a:off x="5018568" y="727739"/>
            <a:ext cx="5996763" cy="5402521"/>
          </a:xfrm>
        </p:spPr>
        <p:txBody>
          <a:bodyPr>
            <a:noAutofit/>
          </a:bodyPr>
          <a:lstStyle/>
          <a:p>
            <a:pPr marL="407035" marR="318135" indent="-342900">
              <a:lnSpc>
                <a:spcPct val="115000"/>
              </a:lnSpc>
            </a:pPr>
            <a:r>
              <a:rPr lang="pt-BR" sz="1800" dirty="0">
                <a:effectLst/>
                <a:latin typeface="Tw Cen MT "/>
                <a:ea typeface="Arial" panose="020B0604020202020204" pitchFamily="34" charset="0"/>
              </a:rPr>
              <a:t>O termo meio significa o meio de armazenamento usado, por exemplo, os discos e pen drives. Mas na comunicação, o meio também pode se referir ao fio, cabo e outros recursos usados pelos dados para viajar de sua origem para seu destino. Eles são responsáveis pelo transporte dos sinais que levam os dados transmitidos pela rede.</a:t>
            </a:r>
          </a:p>
          <a:p>
            <a:pPr marL="349885" marR="318135" indent="-285750">
              <a:lnSpc>
                <a:spcPct val="115000"/>
              </a:lnSpc>
            </a:pPr>
            <a:r>
              <a:rPr lang="pt-BR" sz="1800" b="1" dirty="0">
                <a:effectLst/>
                <a:latin typeface="Tw Cen MT "/>
                <a:ea typeface="Arial" panose="020B0604020202020204" pitchFamily="34" charset="0"/>
              </a:rPr>
              <a:t>Cabo Coaxial: </a:t>
            </a:r>
            <a:r>
              <a:rPr lang="pt-BR" sz="1800" dirty="0">
                <a:latin typeface="Tw Cen MT "/>
                <a:ea typeface="Arial" panose="020B0604020202020204" pitchFamily="34" charset="0"/>
              </a:rPr>
              <a:t>É c</a:t>
            </a:r>
            <a:r>
              <a:rPr lang="pt-BR" sz="1800" dirty="0">
                <a:effectLst/>
                <a:latin typeface="Tw Cen MT "/>
                <a:ea typeface="Arial" panose="020B0604020202020204" pitchFamily="34" charset="0"/>
              </a:rPr>
              <a:t>onstruído por várias camadas de condutores e isolantes, ele é basicamente formado por um fio de cobre condutor revestido pelo material isolante, e ainda é rodeado por uma blindagem.</a:t>
            </a:r>
          </a:p>
          <a:p>
            <a:pPr marL="407035" marR="318135" indent="-342900">
              <a:lnSpc>
                <a:spcPct val="115000"/>
              </a:lnSpc>
            </a:pPr>
            <a:r>
              <a:rPr lang="pt-BR" sz="1800" b="1" dirty="0">
                <a:latin typeface="Tw Cen MT "/>
                <a:ea typeface="Arial" panose="020B0604020202020204" pitchFamily="34" charset="0"/>
              </a:rPr>
              <a:t>Cabos de Par Trançado: </a:t>
            </a:r>
            <a:r>
              <a:rPr lang="pt-BR" sz="1800" dirty="0">
                <a:latin typeface="Tw Cen MT "/>
                <a:ea typeface="Arial" panose="020B0604020202020204" pitchFamily="34" charset="0"/>
              </a:rPr>
              <a:t>Consistem em pares de fios de cobre isolados e trançados entre si. O </a:t>
            </a:r>
            <a:r>
              <a:rPr lang="pt-BR" sz="1800" dirty="0" err="1">
                <a:latin typeface="Tw Cen MT "/>
                <a:ea typeface="Arial" panose="020B0604020202020204" pitchFamily="34" charset="0"/>
              </a:rPr>
              <a:t>trançamento</a:t>
            </a:r>
            <a:r>
              <a:rPr lang="pt-BR" sz="1800" dirty="0">
                <a:latin typeface="Tw Cen MT "/>
                <a:ea typeface="Arial" panose="020B0604020202020204" pitchFamily="34" charset="0"/>
              </a:rPr>
              <a:t> dos pares aumenta também o balanceamento entre os condutores, o que protege o par de interferências externas</a:t>
            </a:r>
          </a:p>
        </p:txBody>
      </p:sp>
      <p:pic>
        <p:nvPicPr>
          <p:cNvPr id="14" name="Gráfico 13" descr="Fluxo">
            <a:extLst>
              <a:ext uri="{FF2B5EF4-FFF2-40B4-BE49-F238E27FC236}">
                <a16:creationId xmlns:a16="http://schemas.microsoft.com/office/drawing/2014/main" id="{B1A53B28-2EBE-47D8-AFC9-3F9496C7EC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3813" y="5486479"/>
            <a:ext cx="914400" cy="914400"/>
          </a:xfrm>
          <a:prstGeom prst="rect">
            <a:avLst/>
          </a:prstGeom>
        </p:spPr>
      </p:pic>
      <p:pic>
        <p:nvPicPr>
          <p:cNvPr id="28" name="Gráfico 27" descr="Robô">
            <a:extLst>
              <a:ext uri="{FF2B5EF4-FFF2-40B4-BE49-F238E27FC236}">
                <a16:creationId xmlns:a16="http://schemas.microsoft.com/office/drawing/2014/main" id="{E8CB33D1-C457-4B2F-AB99-0A9B91A0F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7854" y="470487"/>
            <a:ext cx="914400" cy="914400"/>
          </a:xfrm>
          <a:prstGeom prst="rect">
            <a:avLst/>
          </a:prstGeom>
        </p:spPr>
      </p:pic>
      <p:pic>
        <p:nvPicPr>
          <p:cNvPr id="32" name="Gráfico 31" descr="Fones de ouvido">
            <a:extLst>
              <a:ext uri="{FF2B5EF4-FFF2-40B4-BE49-F238E27FC236}">
                <a16:creationId xmlns:a16="http://schemas.microsoft.com/office/drawing/2014/main" id="{48DB596F-C5B2-4248-B037-0684AC8B45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15341" y="1025657"/>
            <a:ext cx="1031743" cy="914400"/>
          </a:xfrm>
          <a:prstGeom prst="rect">
            <a:avLst/>
          </a:prstGeom>
        </p:spPr>
      </p:pic>
      <p:pic>
        <p:nvPicPr>
          <p:cNvPr id="34" name="Gráfico 33" descr="USB">
            <a:extLst>
              <a:ext uri="{FF2B5EF4-FFF2-40B4-BE49-F238E27FC236}">
                <a16:creationId xmlns:a16="http://schemas.microsoft.com/office/drawing/2014/main" id="{7336D6D9-2420-4CAC-8A4D-9B7AEE0CC6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0842" y="5901660"/>
            <a:ext cx="1031743" cy="914400"/>
          </a:xfrm>
          <a:prstGeom prst="rect">
            <a:avLst/>
          </a:prstGeom>
        </p:spPr>
      </p:pic>
      <p:pic>
        <p:nvPicPr>
          <p:cNvPr id="36" name="Gráfico 35" descr="Ligar">
            <a:extLst>
              <a:ext uri="{FF2B5EF4-FFF2-40B4-BE49-F238E27FC236}">
                <a16:creationId xmlns:a16="http://schemas.microsoft.com/office/drawing/2014/main" id="{FECCE695-E34C-41C1-919E-511063F4E1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2769" y="2334343"/>
            <a:ext cx="1031743" cy="914400"/>
          </a:xfrm>
          <a:prstGeom prst="rect">
            <a:avLst/>
          </a:prstGeom>
        </p:spPr>
      </p:pic>
      <p:pic>
        <p:nvPicPr>
          <p:cNvPr id="38" name="Gráfico 37" descr="Fones de ouvido">
            <a:extLst>
              <a:ext uri="{FF2B5EF4-FFF2-40B4-BE49-F238E27FC236}">
                <a16:creationId xmlns:a16="http://schemas.microsoft.com/office/drawing/2014/main" id="{E8C5B182-2662-47E7-9623-F65F222D47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5686" y="5673060"/>
            <a:ext cx="1031743" cy="914400"/>
          </a:xfrm>
          <a:prstGeom prst="rect">
            <a:avLst/>
          </a:prstGeom>
        </p:spPr>
      </p:pic>
      <p:pic>
        <p:nvPicPr>
          <p:cNvPr id="1026" name="Picture 2">
            <a:extLst>
              <a:ext uri="{FF2B5EF4-FFF2-40B4-BE49-F238E27FC236}">
                <a16:creationId xmlns:a16="http://schemas.microsoft.com/office/drawing/2014/main" id="{CC36ABB5-C8D5-46E6-A943-C2450189E5F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3833" r="90000">
                        <a14:foregroundMark x1="4167" y1="49000" x2="4167" y2="49000"/>
                        <a14:foregroundMark x1="3833" y1="49000" x2="3833" y2="49000"/>
                        <a14:foregroundMark x1="3833" y1="49000" x2="3833" y2="49000"/>
                        <a14:foregroundMark x1="3833" y1="49000" x2="3833" y2="49000"/>
                        <a14:foregroundMark x1="3833" y1="49000" x2="3833" y2="49000"/>
                        <a14:foregroundMark x1="64500" y1="60000" x2="64500" y2="60000"/>
                        <a14:foregroundMark x1="64500" y1="60000" x2="64500" y2="60000"/>
                        <a14:foregroundMark x1="62333" y1="60000" x2="62333" y2="60000"/>
                        <a14:foregroundMark x1="62333" y1="60000" x2="62333" y2="60000"/>
                        <a14:foregroundMark x1="62000" y1="58833" x2="62000" y2="58833"/>
                        <a14:foregroundMark x1="61500" y1="58833" x2="61500" y2="58833"/>
                        <a14:foregroundMark x1="76500" y1="64833" x2="76500" y2="64833"/>
                        <a14:foregroundMark x1="76500" y1="64667" x2="76500" y2="64667"/>
                        <a14:foregroundMark x1="74667" y1="63833" x2="74667" y2="63833"/>
                        <a14:foregroundMark x1="74667" y1="63833" x2="74667" y2="63833"/>
                        <a14:foregroundMark x1="82000" y1="68333" x2="82000" y2="68333"/>
                        <a14:foregroundMark x1="82667" y1="67333" x2="82667" y2="67333"/>
                        <a14:foregroundMark x1="82667" y1="67500" x2="83333" y2="68000"/>
                        <a14:foregroundMark x1="83333" y1="68333" x2="83167" y2="69167"/>
                        <a14:foregroundMark x1="83167" y1="69167" x2="83167" y2="69167"/>
                        <a14:foregroundMark x1="85000" y1="68500" x2="85000" y2="68500"/>
                        <a14:foregroundMark x1="90000" y1="48333" x2="90000" y2="48333"/>
                        <a14:foregroundMark x1="90000" y1="48333" x2="90000" y2="48333"/>
                        <a14:foregroundMark x1="40167" y1="44167" x2="40167" y2="44167"/>
                        <a14:foregroundMark x1="40167" y1="44167" x2="40167" y2="44167"/>
                        <a14:foregroundMark x1="51000" y1="39833" x2="51000" y2="39833"/>
                        <a14:foregroundMark x1="51833" y1="39833" x2="51833" y2="39833"/>
                        <a14:foregroundMark x1="51833" y1="39833" x2="51833" y2="39833"/>
                        <a14:foregroundMark x1="29000" y1="48333" x2="29000" y2="48333"/>
                        <a14:foregroundMark x1="29000" y1="48333" x2="29000" y2="48333"/>
                        <a14:foregroundMark x1="29000" y1="48333" x2="29000" y2="48333"/>
                        <a14:foregroundMark x1="29167" y1="48333" x2="29167" y2="48333"/>
                        <a14:foregroundMark x1="30333" y1="48500" x2="4000" y2="50000"/>
                        <a14:foregroundMark x1="57833" y1="38167" x2="83667" y2="31500"/>
                      </a14:backgroundRemoval>
                    </a14:imgEffect>
                  </a14:imgLayer>
                </a14:imgProps>
              </a:ext>
              <a:ext uri="{28A0092B-C50C-407E-A947-70E740481C1C}">
                <a14:useLocalDpi xmlns:a14="http://schemas.microsoft.com/office/drawing/2010/main" val="0"/>
              </a:ext>
            </a:extLst>
          </a:blip>
          <a:srcRect/>
          <a:stretch>
            <a:fillRect/>
          </a:stretch>
        </p:blipFill>
        <p:spPr bwMode="auto">
          <a:xfrm>
            <a:off x="598366" y="3643380"/>
            <a:ext cx="2653495" cy="26534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18C6F66-AAE6-4411-A7B1-3DF946E59450}"/>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00" b="95750" l="1094" r="97813">
                        <a14:foregroundMark x1="16719" y1="27500" x2="16719" y2="27500"/>
                        <a14:foregroundMark x1="16250" y1="28250" x2="16250" y2="28250"/>
                        <a14:foregroundMark x1="16250" y1="28250" x2="16250" y2="28250"/>
                        <a14:foregroundMark x1="16094" y1="28250" x2="16094" y2="28250"/>
                        <a14:foregroundMark x1="16094" y1="28250" x2="16094" y2="28250"/>
                        <a14:foregroundMark x1="16094" y1="28250" x2="16563" y2="27750"/>
                        <a14:foregroundMark x1="17969" y1="25500" x2="17969" y2="25500"/>
                        <a14:foregroundMark x1="18906" y1="23750" x2="18906" y2="23750"/>
                        <a14:foregroundMark x1="11094" y1="45500" x2="11094" y2="45500"/>
                        <a14:foregroundMark x1="11250" y1="45500" x2="11250" y2="45500"/>
                        <a14:foregroundMark x1="11250" y1="45500" x2="11250" y2="45500"/>
                        <a14:foregroundMark x1="10781" y1="49750" x2="10781" y2="49750"/>
                        <a14:foregroundMark x1="10625" y1="49750" x2="11719" y2="49750"/>
                        <a14:foregroundMark x1="12031" y1="49750" x2="12656" y2="50750"/>
                        <a14:foregroundMark x1="12812" y1="51500" x2="12969" y2="52750"/>
                        <a14:foregroundMark x1="12656" y1="53250" x2="12344" y2="54250"/>
                        <a14:foregroundMark x1="11406" y1="55000" x2="10156" y2="56250"/>
                        <a14:foregroundMark x1="9688" y1="56500" x2="8750" y2="56750"/>
                        <a14:foregroundMark x1="8438" y1="56750" x2="7344" y2="57000"/>
                        <a14:foregroundMark x1="7187" y1="57000" x2="6719" y2="55000"/>
                        <a14:foregroundMark x1="6719" y1="54750" x2="5469" y2="57000"/>
                        <a14:foregroundMark x1="5313" y1="57500" x2="5313" y2="57500"/>
                        <a14:foregroundMark x1="2813" y1="58250" x2="2813" y2="58250"/>
                        <a14:foregroundMark x1="2813" y1="58250" x2="2813" y2="58250"/>
                        <a14:foregroundMark x1="2031" y1="58500" x2="2031" y2="58500"/>
                        <a14:foregroundMark x1="1094" y1="59750" x2="1094" y2="59750"/>
                        <a14:foregroundMark x1="1094" y1="59750" x2="1094" y2="59750"/>
                        <a14:foregroundMark x1="1719" y1="62000" x2="1719" y2="62000"/>
                        <a14:foregroundMark x1="2031" y1="62000" x2="2031" y2="62000"/>
                        <a14:foregroundMark x1="2031" y1="62750" x2="2031" y2="62750"/>
                        <a14:foregroundMark x1="2031" y1="63000" x2="2813" y2="62000"/>
                        <a14:foregroundMark x1="3125" y1="61000" x2="3125" y2="60250"/>
                        <a14:foregroundMark x1="2813" y1="59500" x2="1406" y2="82750"/>
                        <a14:foregroundMark x1="1406" y1="82750" x2="16875" y2="83250"/>
                        <a14:foregroundMark x1="16875" y1="83250" x2="3125" y2="75250"/>
                        <a14:foregroundMark x1="3125" y1="75250" x2="17813" y2="64000"/>
                        <a14:foregroundMark x1="17813" y1="64000" x2="20625" y2="40750"/>
                        <a14:foregroundMark x1="20625" y1="40750" x2="29844" y2="22750"/>
                        <a14:foregroundMark x1="29844" y1="22750" x2="26406" y2="45500"/>
                        <a14:foregroundMark x1="26406" y1="45500" x2="32969" y2="68750"/>
                        <a14:foregroundMark x1="32969" y1="68750" x2="47969" y2="67750"/>
                        <a14:foregroundMark x1="47969" y1="67750" x2="22344" y2="90750"/>
                        <a14:foregroundMark x1="22344" y1="90750" x2="6250" y2="93250"/>
                        <a14:foregroundMark x1="6250" y1="93250" x2="20781" y2="85500"/>
                        <a14:foregroundMark x1="20781" y1="85500" x2="20469" y2="76500"/>
                        <a14:foregroundMark x1="25469" y1="95500" x2="25469" y2="95500"/>
                        <a14:foregroundMark x1="25469" y1="95250" x2="25469" y2="95250"/>
                        <a14:foregroundMark x1="25313" y1="94500" x2="25313" y2="94500"/>
                        <a14:foregroundMark x1="25313" y1="94000" x2="25313" y2="94000"/>
                        <a14:foregroundMark x1="25313" y1="94000" x2="25313" y2="94000"/>
                        <a14:foregroundMark x1="40313" y1="79250" x2="40313" y2="79250"/>
                        <a14:foregroundMark x1="40313" y1="79250" x2="40313" y2="79250"/>
                        <a14:foregroundMark x1="40156" y1="87500" x2="40156" y2="87500"/>
                        <a14:foregroundMark x1="40156" y1="87500" x2="40156" y2="87500"/>
                        <a14:foregroundMark x1="40156" y1="86000" x2="40156" y2="86000"/>
                        <a14:foregroundMark x1="40156" y1="86000" x2="40156" y2="86000"/>
                        <a14:foregroundMark x1="40156" y1="85500" x2="40313" y2="85000"/>
                        <a14:foregroundMark x1="40156" y1="76500" x2="40000" y2="88750"/>
                        <a14:foregroundMark x1="40625" y1="91000" x2="40625" y2="91000"/>
                        <a14:foregroundMark x1="40625" y1="91000" x2="40625" y2="91000"/>
                        <a14:foregroundMark x1="40625" y1="91000" x2="40625" y2="91000"/>
                        <a14:foregroundMark x1="40625" y1="91000" x2="40313" y2="91500"/>
                        <a14:foregroundMark x1="40000" y1="91750" x2="40000" y2="91750"/>
                        <a14:foregroundMark x1="40000" y1="92500" x2="40000" y2="92500"/>
                        <a14:foregroundMark x1="42813" y1="93250" x2="42813" y2="93250"/>
                        <a14:foregroundMark x1="42813" y1="93250" x2="42813" y2="93250"/>
                        <a14:foregroundMark x1="45781" y1="92000" x2="45781" y2="92000"/>
                        <a14:foregroundMark x1="45781" y1="92000" x2="45781" y2="92000"/>
                        <a14:foregroundMark x1="48750" y1="92250" x2="48750" y2="92250"/>
                        <a14:foregroundMark x1="48750" y1="92250" x2="48750" y2="92250"/>
                        <a14:foregroundMark x1="53594" y1="81500" x2="53594" y2="81500"/>
                        <a14:foregroundMark x1="53594" y1="81500" x2="53594" y2="81500"/>
                        <a14:foregroundMark x1="53594" y1="81250" x2="53594" y2="81250"/>
                        <a14:foregroundMark x1="51906" y1="80064" x2="51459" y2="79750"/>
                        <a14:foregroundMark x1="53594" y1="81250" x2="52666" y2="80598"/>
                        <a14:foregroundMark x1="55313" y1="80750" x2="55313" y2="80750"/>
                        <a14:foregroundMark x1="55469" y1="80750" x2="55469" y2="80750"/>
                        <a14:foregroundMark x1="58438" y1="80000" x2="58438" y2="80000"/>
                        <a14:foregroundMark x1="58438" y1="80000" x2="58438" y2="80000"/>
                        <a14:foregroundMark x1="61250" y1="80000" x2="61250" y2="80000"/>
                        <a14:foregroundMark x1="61250" y1="80000" x2="61250" y2="80000"/>
                        <a14:foregroundMark x1="63125" y1="80000" x2="63125" y2="80000"/>
                        <a14:foregroundMark x1="63125" y1="80000" x2="63125" y2="80000"/>
                        <a14:foregroundMark x1="63594" y1="81250" x2="63594" y2="81250"/>
                        <a14:foregroundMark x1="63594" y1="81250" x2="63594" y2="81250"/>
                        <a14:foregroundMark x1="63750" y1="81250" x2="63750" y2="81250"/>
                        <a14:foregroundMark x1="63750" y1="81250" x2="63750" y2="81250"/>
                        <a14:foregroundMark x1="65938" y1="80000" x2="65938" y2="80000"/>
                        <a14:foregroundMark x1="65938" y1="80000" x2="65938" y2="80000"/>
                        <a14:foregroundMark x1="65781" y1="80000" x2="65781" y2="80000"/>
                        <a14:foregroundMark x1="65781" y1="80000" x2="65781" y2="80000"/>
                        <a14:foregroundMark x1="69375" y1="80000" x2="69375" y2="80000"/>
                        <a14:foregroundMark x1="69375" y1="80000" x2="69375" y2="80000"/>
                        <a14:foregroundMark x1="69531" y1="80000" x2="69531" y2="80000"/>
                        <a14:foregroundMark x1="69531" y1="80000" x2="69531" y2="80000"/>
                        <a14:foregroundMark x1="69531" y1="80000" x2="69531" y2="80000"/>
                        <a14:foregroundMark x1="69531" y1="80000" x2="69531" y2="80000"/>
                        <a14:foregroundMark x1="69531" y1="80000" x2="69531" y2="80000"/>
                        <a14:foregroundMark x1="69531" y1="80000" x2="69531" y2="80000"/>
                        <a14:foregroundMark x1="69531" y1="80000" x2="69531" y2="80000"/>
                        <a14:foregroundMark x1="70156" y1="78500" x2="70156" y2="78500"/>
                        <a14:foregroundMark x1="70156" y1="78500" x2="70156" y2="78500"/>
                        <a14:foregroundMark x1="72031" y1="80500" x2="72031" y2="80500"/>
                        <a14:foregroundMark x1="72031" y1="80500" x2="72031" y2="80500"/>
                        <a14:foregroundMark x1="72031" y1="80500" x2="72031" y2="80500"/>
                        <a14:foregroundMark x1="72031" y1="80000" x2="72031" y2="80000"/>
                        <a14:foregroundMark x1="72031" y1="79000" x2="72031" y2="79000"/>
                        <a14:foregroundMark x1="73438" y1="78500" x2="73438" y2="78500"/>
                        <a14:foregroundMark x1="73438" y1="78500" x2="73438" y2="78500"/>
                        <a14:foregroundMark x1="73438" y1="78500" x2="73438" y2="78500"/>
                        <a14:foregroundMark x1="73750" y1="82000" x2="73750" y2="82000"/>
                        <a14:foregroundMark x1="75000" y1="80500" x2="75000" y2="80500"/>
                        <a14:foregroundMark x1="77969" y1="79750" x2="77969" y2="79750"/>
                        <a14:foregroundMark x1="79688" y1="70500" x2="79688" y2="70500"/>
                        <a14:foregroundMark x1="78281" y1="71000" x2="78281" y2="71000"/>
                        <a14:foregroundMark x1="75313" y1="71500" x2="75313" y2="71500"/>
                        <a14:foregroundMark x1="75469" y1="71500" x2="75469" y2="71500"/>
                        <a14:foregroundMark x1="75000" y1="71500" x2="75000" y2="71500"/>
                        <a14:foregroundMark x1="71719" y1="72250" x2="71719" y2="72250"/>
                        <a14:foregroundMark x1="66563" y1="72500" x2="66563" y2="72500"/>
                        <a14:foregroundMark x1="62969" y1="72500" x2="62969" y2="72500"/>
                        <a14:foregroundMark x1="62031" y1="68250" x2="62031" y2="68250"/>
                        <a14:foregroundMark x1="62813" y1="68500" x2="62813" y2="68500"/>
                        <a14:foregroundMark x1="60625" y1="69750" x2="60625" y2="69750"/>
                        <a14:foregroundMark x1="70781" y1="8250" x2="70781" y2="8250"/>
                        <a14:foregroundMark x1="69219" y1="8500" x2="69219" y2="8500"/>
                        <a14:foregroundMark x1="69219" y1="2500" x2="69531" y2="3250"/>
                        <a14:foregroundMark x1="74531" y1="59500" x2="74531" y2="59500"/>
                        <a14:foregroundMark x1="79531" y1="57500" x2="79531" y2="57500"/>
                        <a14:foregroundMark x1="80469" y1="56750" x2="80469" y2="56750"/>
                        <a14:foregroundMark x1="83906" y1="56500" x2="83906" y2="56500"/>
                        <a14:foregroundMark x1="87031" y1="57000" x2="87031" y2="57000"/>
                        <a14:foregroundMark x1="91094" y1="56500" x2="91094" y2="56500"/>
                        <a14:foregroundMark x1="92969" y1="58250" x2="92969" y2="58250"/>
                        <a14:foregroundMark x1="96406" y1="57500" x2="96406" y2="57500"/>
                        <a14:foregroundMark x1="96094" y1="58750" x2="96094" y2="58750"/>
                        <a14:foregroundMark x1="97813" y1="59750" x2="97813" y2="59750"/>
                        <a14:foregroundMark x1="97813" y1="59500" x2="97813" y2="59500"/>
                        <a14:foregroundMark x1="97813" y1="59500" x2="97813" y2="59500"/>
                        <a14:foregroundMark x1="97813" y1="59500" x2="97813" y2="59500"/>
                        <a14:foregroundMark x1="97813" y1="59500" x2="97813" y2="59500"/>
                        <a14:foregroundMark x1="97813" y1="59500" x2="97813" y2="59500"/>
                        <a14:foregroundMark x1="97813" y1="59500" x2="97813" y2="59500"/>
                        <a14:foregroundMark x1="97813" y1="59750" x2="97813" y2="59750"/>
                        <a14:foregroundMark x1="97813" y1="59750" x2="97813" y2="59750"/>
                        <a14:foregroundMark x1="88438" y1="60750" x2="88438" y2="60750"/>
                        <a14:foregroundMark x1="89219" y1="58500" x2="89219" y2="58500"/>
                        <a14:foregroundMark x1="82656" y1="60250" x2="82656" y2="60250"/>
                        <a14:foregroundMark x1="71094" y1="71000" x2="71094" y2="71000"/>
                        <a14:foregroundMark x1="75156" y1="56000" x2="75156" y2="56000"/>
                        <a14:foregroundMark x1="64844" y1="79250" x2="64844" y2="79250"/>
                        <a14:foregroundMark x1="78750" y1="81250" x2="78750" y2="81250"/>
                        <a14:foregroundMark x1="80625" y1="79750" x2="80625" y2="79750"/>
                        <a14:foregroundMark x1="49219" y1="92500" x2="49219" y2="92500"/>
                        <a14:foregroundMark x1="44219" y1="93000" x2="44219" y2="93000"/>
                        <a14:foregroundMark x1="40469" y1="95750" x2="40469" y2="95750"/>
                        <a14:foregroundMark x1="17969" y1="26000" x2="31719" y2="18000"/>
                        <a14:foregroundMark x1="31719" y1="18000" x2="35156" y2="19750"/>
                        <a14:foregroundMark x1="35000" y1="18750" x2="35000" y2="18750"/>
                        <a14:foregroundMark x1="35000" y1="18750" x2="35000" y2="18750"/>
                        <a14:foregroundMark x1="34219" y1="18250" x2="34219" y2="18250"/>
                        <a14:foregroundMark x1="33906" y1="18250" x2="33906" y2="18250"/>
                        <a14:foregroundMark x1="32969" y1="18000" x2="32500" y2="17750"/>
                        <a14:foregroundMark x1="31719" y1="17750" x2="31719" y2="17750"/>
                        <a14:foregroundMark x1="30781" y1="17250" x2="30781" y2="17250"/>
                        <a14:foregroundMark x1="30312" y1="17250" x2="29844" y2="17250"/>
                        <a14:foregroundMark x1="29375" y1="17000" x2="29375" y2="17000"/>
                        <a14:foregroundMark x1="29219" y1="16500" x2="29219" y2="16500"/>
                        <a14:foregroundMark x1="49844" y1="66000" x2="49844" y2="66000"/>
                        <a14:backgroundMark x1="50313" y1="79750" x2="50313" y2="79750"/>
                        <a14:backgroundMark x1="49219" y1="79250" x2="49219" y2="79250"/>
                        <a14:backgroundMark x1="49063" y1="79250" x2="49063" y2="79250"/>
                        <a14:backgroundMark x1="48281" y1="79250" x2="48281" y2="79250"/>
                        <a14:backgroundMark x1="48281" y1="79000" x2="48281" y2="79000"/>
                        <a14:backgroundMark x1="48125" y1="77750" x2="48125" y2="77750"/>
                        <a14:backgroundMark x1="47969" y1="77750" x2="47969" y2="77750"/>
                        <a14:backgroundMark x1="47969" y1="77750" x2="47969" y2="77750"/>
                        <a14:backgroundMark x1="48125" y1="77000" x2="48125" y2="76500"/>
                        <a14:backgroundMark x1="48125" y1="76750" x2="48125" y2="76750"/>
                        <a14:backgroundMark x1="48125" y1="76750" x2="47969" y2="77250"/>
                        <a14:backgroundMark x1="47500" y1="77250" x2="47500" y2="77250"/>
                        <a14:backgroundMark x1="49219" y1="79500" x2="49531" y2="79250"/>
                        <a14:backgroundMark x1="50469" y1="78500" x2="50781" y2="78500"/>
                        <a14:backgroundMark x1="50938" y1="79250" x2="50938" y2="79250"/>
                        <a14:backgroundMark x1="51094" y1="79250" x2="51719" y2="79500"/>
                        <a14:backgroundMark x1="51719" y1="79750" x2="51719" y2="79750"/>
                        <a14:backgroundMark x1="52031" y1="79750" x2="52344" y2="79750"/>
                        <a14:backgroundMark x1="52188" y1="79750" x2="51875" y2="80000"/>
                        <a14:backgroundMark x1="51250" y1="80000" x2="51250" y2="80000"/>
                        <a14:backgroundMark x1="51250" y1="80000" x2="51250" y2="80000"/>
                        <a14:backgroundMark x1="51875" y1="80000" x2="52344" y2="80000"/>
                        <a14:backgroundMark x1="52656" y1="80000" x2="52656" y2="80000"/>
                        <a14:backgroundMark x1="50625" y1="79250" x2="50625" y2="79250"/>
                        <a14:backgroundMark x1="50469" y1="79000" x2="50469" y2="79000"/>
                      </a14:backgroundRemoval>
                    </a14:imgEffect>
                  </a14:imgLayer>
                </a14:imgProps>
              </a:ext>
              <a:ext uri="{28A0092B-C50C-407E-A947-70E740481C1C}">
                <a14:useLocalDpi xmlns:a14="http://schemas.microsoft.com/office/drawing/2010/main" val="0"/>
              </a:ext>
            </a:extLst>
          </a:blip>
          <a:srcRect/>
          <a:stretch>
            <a:fillRect/>
          </a:stretch>
        </p:blipFill>
        <p:spPr bwMode="auto">
          <a:xfrm>
            <a:off x="479123" y="1131860"/>
            <a:ext cx="3332417" cy="2082761"/>
          </a:xfrm>
          <a:prstGeom prst="rect">
            <a:avLst/>
          </a:prstGeom>
          <a:noFill/>
          <a:extLst>
            <a:ext uri="{909E8E84-426E-40DD-AFC4-6F175D3DCCD1}">
              <a14:hiddenFill xmlns:a14="http://schemas.microsoft.com/office/drawing/2010/main">
                <a:solidFill>
                  <a:srgbClr val="FFFFFF"/>
                </a:solidFill>
              </a14:hiddenFill>
            </a:ext>
          </a:extLst>
        </p:spPr>
      </p:pic>
      <p:sp>
        <p:nvSpPr>
          <p:cNvPr id="45" name="CaixaDeTexto 44">
            <a:hlinkClick r:id="rId18"/>
            <a:extLst>
              <a:ext uri="{FF2B5EF4-FFF2-40B4-BE49-F238E27FC236}">
                <a16:creationId xmlns:a16="http://schemas.microsoft.com/office/drawing/2014/main" id="{6131A54D-31DE-493F-99C7-90AFB0424CAC}"/>
              </a:ext>
            </a:extLst>
          </p:cNvPr>
          <p:cNvSpPr txBox="1"/>
          <p:nvPr/>
        </p:nvSpPr>
        <p:spPr>
          <a:xfrm>
            <a:off x="479123" y="3248743"/>
            <a:ext cx="2403777" cy="369332"/>
          </a:xfrm>
          <a:prstGeom prst="rect">
            <a:avLst/>
          </a:prstGeom>
          <a:noFill/>
        </p:spPr>
        <p:txBody>
          <a:bodyPr wrap="square" rtlCol="0">
            <a:spAutoFit/>
          </a:bodyPr>
          <a:lstStyle/>
          <a:p>
            <a:r>
              <a:rPr lang="pt-BR" dirty="0">
                <a:solidFill>
                  <a:schemeClr val="bg2">
                    <a:lumMod val="50000"/>
                  </a:schemeClr>
                </a:solidFill>
                <a:latin typeface="Tw Cen MT" panose="020B0602020104020603" pitchFamily="34" charset="0"/>
              </a:rPr>
              <a:t>Cabo Coaxial</a:t>
            </a:r>
          </a:p>
        </p:txBody>
      </p:sp>
      <p:sp>
        <p:nvSpPr>
          <p:cNvPr id="46" name="CaixaDeTexto 45">
            <a:hlinkClick r:id="rId19"/>
            <a:extLst>
              <a:ext uri="{FF2B5EF4-FFF2-40B4-BE49-F238E27FC236}">
                <a16:creationId xmlns:a16="http://schemas.microsoft.com/office/drawing/2014/main" id="{433B1EBF-4EC9-4E48-9480-D456BC6D60AA}"/>
              </a:ext>
            </a:extLst>
          </p:cNvPr>
          <p:cNvSpPr txBox="1"/>
          <p:nvPr/>
        </p:nvSpPr>
        <p:spPr>
          <a:xfrm>
            <a:off x="598365" y="5486479"/>
            <a:ext cx="2799809" cy="369332"/>
          </a:xfrm>
          <a:prstGeom prst="rect">
            <a:avLst/>
          </a:prstGeom>
          <a:noFill/>
        </p:spPr>
        <p:txBody>
          <a:bodyPr wrap="square" rtlCol="0">
            <a:spAutoFit/>
          </a:bodyPr>
          <a:lstStyle/>
          <a:p>
            <a:r>
              <a:rPr lang="pt-BR" dirty="0">
                <a:solidFill>
                  <a:schemeClr val="bg2">
                    <a:lumMod val="25000"/>
                  </a:schemeClr>
                </a:solidFill>
                <a:latin typeface="Tw Cen MT" panose="020B0602020104020603" pitchFamily="34" charset="0"/>
              </a:rPr>
              <a:t>Cabo de Par Trançado</a:t>
            </a:r>
          </a:p>
        </p:txBody>
      </p:sp>
      <p:sp>
        <p:nvSpPr>
          <p:cNvPr id="13" name="CaixaDeTexto 12">
            <a:extLst>
              <a:ext uri="{FF2B5EF4-FFF2-40B4-BE49-F238E27FC236}">
                <a16:creationId xmlns:a16="http://schemas.microsoft.com/office/drawing/2014/main" id="{C4F78B6D-F8D8-4C7B-B422-80A549AE621F}"/>
              </a:ext>
            </a:extLst>
          </p:cNvPr>
          <p:cNvSpPr txBox="1"/>
          <p:nvPr/>
        </p:nvSpPr>
        <p:spPr>
          <a:xfrm>
            <a:off x="20323" y="6519446"/>
            <a:ext cx="3405002" cy="338554"/>
          </a:xfrm>
          <a:prstGeom prst="rect">
            <a:avLst/>
          </a:prstGeom>
          <a:noFill/>
        </p:spPr>
        <p:txBody>
          <a:bodyPr wrap="square" rtlCol="0">
            <a:spAutoFit/>
          </a:bodyPr>
          <a:lstStyle/>
          <a:p>
            <a:r>
              <a:rPr lang="pt-BR" sz="1600" dirty="0">
                <a:latin typeface="Tw Cen MT" panose="020B0602020104020603" pitchFamily="34" charset="0"/>
              </a:rPr>
              <a:t>Apresentador: Izabela Rodrigues</a:t>
            </a:r>
          </a:p>
        </p:txBody>
      </p:sp>
    </p:spTree>
    <p:extLst>
      <p:ext uri="{BB962C8B-B14F-4D97-AF65-F5344CB8AC3E}">
        <p14:creationId xmlns:p14="http://schemas.microsoft.com/office/powerpoint/2010/main" val="411922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5259B12-4186-4ADD-A357-EC40ACC58227}"/>
              </a:ext>
            </a:extLst>
          </p:cNvPr>
          <p:cNvSpPr>
            <a:spLocks noGrp="1"/>
          </p:cNvSpPr>
          <p:nvPr>
            <p:ph idx="1"/>
          </p:nvPr>
        </p:nvSpPr>
        <p:spPr>
          <a:xfrm>
            <a:off x="4774020" y="825501"/>
            <a:ext cx="6751674" cy="6032499"/>
          </a:xfrm>
        </p:spPr>
        <p:txBody>
          <a:bodyPr>
            <a:noAutofit/>
          </a:bodyPr>
          <a:lstStyle/>
          <a:p>
            <a:pPr marL="407035" marR="318135" indent="-342900">
              <a:lnSpc>
                <a:spcPct val="115000"/>
              </a:lnSpc>
            </a:pPr>
            <a:r>
              <a:rPr lang="pt-BR" sz="1800" b="1" dirty="0">
                <a:latin typeface="Tw Cen MT "/>
              </a:rPr>
              <a:t>Fibra </a:t>
            </a:r>
            <a:r>
              <a:rPr lang="pt-BR" sz="1800" b="1" dirty="0" err="1">
                <a:latin typeface="Tw Cen MT "/>
              </a:rPr>
              <a:t>Optica</a:t>
            </a:r>
            <a:r>
              <a:rPr lang="pt-BR" sz="1800" b="1" dirty="0">
                <a:latin typeface="Tw Cen MT "/>
              </a:rPr>
              <a:t>: </a:t>
            </a:r>
            <a:r>
              <a:rPr lang="pt-BR" sz="1800" dirty="0">
                <a:latin typeface="Tw Cen MT "/>
              </a:rPr>
              <a:t>É um fino fio revestido internamente de vidro que transmite raios de luz em vez de frequências elétricas. A transmissão da luz pela fibra segue um principio único: é lançado um feixe de luz numa extremidade da fibra e, pelas características </a:t>
            </a:r>
            <a:r>
              <a:rPr lang="pt-BR" sz="1800" dirty="0" err="1">
                <a:latin typeface="Tw Cen MT "/>
              </a:rPr>
              <a:t>opticas</a:t>
            </a:r>
            <a:r>
              <a:rPr lang="pt-BR" sz="1800" dirty="0">
                <a:latin typeface="Tw Cen MT "/>
              </a:rPr>
              <a:t> do meio, esse feixe percorre a fibra por meio de reflexões sucessivas.</a:t>
            </a:r>
            <a:endParaRPr lang="pt-BR" sz="1800" dirty="0"/>
          </a:p>
          <a:p>
            <a:pPr marL="407035" marR="318135" indent="-342900">
              <a:lnSpc>
                <a:spcPct val="115000"/>
              </a:lnSpc>
            </a:pPr>
            <a:r>
              <a:rPr lang="pt-BR" sz="1800" b="1" dirty="0">
                <a:latin typeface="Tw Cen MT "/>
              </a:rPr>
              <a:t>Transmissão via satélite: </a:t>
            </a:r>
            <a:r>
              <a:rPr lang="pt-BR" sz="1800" dirty="0">
                <a:latin typeface="Tw Cen MT "/>
              </a:rPr>
              <a:t>A internet via satélite funciona por meio de uma antena satélite relativamente pequena com capacidade de transmitir e receber dados. Essa pequena antena instalada na sua casa se comunica com um satélite em órbita.</a:t>
            </a:r>
          </a:p>
          <a:p>
            <a:pPr marL="407035" marR="318135" indent="-342900">
              <a:lnSpc>
                <a:spcPct val="115000"/>
              </a:lnSpc>
            </a:pPr>
            <a:r>
              <a:rPr lang="pt-BR" sz="1800" b="1" dirty="0">
                <a:latin typeface="Tw Cen MT "/>
              </a:rPr>
              <a:t>Transmissão via Rádio: </a:t>
            </a:r>
            <a:r>
              <a:rPr lang="pt-BR" sz="1800" dirty="0">
                <a:latin typeface="Tw Cen MT "/>
              </a:rPr>
              <a:t>Nesta transmissão feita por torres e antenas que possibilita a transmissão da internet via rádio onde grande parte da população a utiliza.</a:t>
            </a:r>
          </a:p>
          <a:p>
            <a:pPr marL="407035" marR="318135" indent="-342900">
              <a:lnSpc>
                <a:spcPct val="115000"/>
              </a:lnSpc>
            </a:pPr>
            <a:endParaRPr lang="pt-BR" sz="1800" dirty="0"/>
          </a:p>
        </p:txBody>
      </p:sp>
      <p:pic>
        <p:nvPicPr>
          <p:cNvPr id="4" name="Gráfico 3" descr="Roteador sem fio">
            <a:extLst>
              <a:ext uri="{FF2B5EF4-FFF2-40B4-BE49-F238E27FC236}">
                <a16:creationId xmlns:a16="http://schemas.microsoft.com/office/drawing/2014/main" id="{BB02542B-4BEF-4FA9-8BD2-CFBE100299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2576" y="5680830"/>
            <a:ext cx="914400" cy="914400"/>
          </a:xfrm>
          <a:prstGeom prst="rect">
            <a:avLst/>
          </a:prstGeom>
        </p:spPr>
      </p:pic>
      <p:pic>
        <p:nvPicPr>
          <p:cNvPr id="5" name="Gráfico 4" descr="Satélite">
            <a:extLst>
              <a:ext uri="{FF2B5EF4-FFF2-40B4-BE49-F238E27FC236}">
                <a16:creationId xmlns:a16="http://schemas.microsoft.com/office/drawing/2014/main" id="{5E278237-89CC-40AF-864E-E1D423C3DE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448094">
            <a:off x="1940155" y="3963980"/>
            <a:ext cx="914400" cy="914400"/>
          </a:xfrm>
          <a:prstGeom prst="rect">
            <a:avLst/>
          </a:prstGeom>
        </p:spPr>
      </p:pic>
      <p:pic>
        <p:nvPicPr>
          <p:cNvPr id="6" name="Gráfico 5" descr="Antena parabólica">
            <a:extLst>
              <a:ext uri="{FF2B5EF4-FFF2-40B4-BE49-F238E27FC236}">
                <a16:creationId xmlns:a16="http://schemas.microsoft.com/office/drawing/2014/main" id="{1D0D7782-B188-427D-8F52-B58A1E756C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2269" y="5593216"/>
            <a:ext cx="914400" cy="914400"/>
          </a:xfrm>
          <a:prstGeom prst="rect">
            <a:avLst/>
          </a:prstGeom>
        </p:spPr>
      </p:pic>
      <p:pic>
        <p:nvPicPr>
          <p:cNvPr id="7" name="Gráfico 6" descr="Voz">
            <a:extLst>
              <a:ext uri="{FF2B5EF4-FFF2-40B4-BE49-F238E27FC236}">
                <a16:creationId xmlns:a16="http://schemas.microsoft.com/office/drawing/2014/main" id="{C561318F-4D10-4ECC-83F3-0E2BCB2398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9515701">
            <a:off x="1140981" y="4735814"/>
            <a:ext cx="914400" cy="914400"/>
          </a:xfrm>
          <a:prstGeom prst="rect">
            <a:avLst/>
          </a:prstGeom>
        </p:spPr>
      </p:pic>
      <p:pic>
        <p:nvPicPr>
          <p:cNvPr id="8" name="Gráfico 7" descr="Sem fio">
            <a:extLst>
              <a:ext uri="{FF2B5EF4-FFF2-40B4-BE49-F238E27FC236}">
                <a16:creationId xmlns:a16="http://schemas.microsoft.com/office/drawing/2014/main" id="{316ED75D-3CCE-4BB1-BB1F-054D39157E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32662" y="5669944"/>
            <a:ext cx="914400" cy="914400"/>
          </a:xfrm>
          <a:prstGeom prst="rect">
            <a:avLst/>
          </a:prstGeom>
        </p:spPr>
      </p:pic>
      <p:pic>
        <p:nvPicPr>
          <p:cNvPr id="9" name="Gráfico 8" descr="Onda">
            <a:extLst>
              <a:ext uri="{FF2B5EF4-FFF2-40B4-BE49-F238E27FC236}">
                <a16:creationId xmlns:a16="http://schemas.microsoft.com/office/drawing/2014/main" id="{501D5F64-FA59-4DC7-9826-0678C73A6B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94470" y="3841750"/>
            <a:ext cx="914400" cy="914400"/>
          </a:xfrm>
          <a:prstGeom prst="rect">
            <a:avLst/>
          </a:prstGeom>
        </p:spPr>
      </p:pic>
      <p:pic>
        <p:nvPicPr>
          <p:cNvPr id="10" name="Gráfico 9" descr="Smartphone">
            <a:extLst>
              <a:ext uri="{FF2B5EF4-FFF2-40B4-BE49-F238E27FC236}">
                <a16:creationId xmlns:a16="http://schemas.microsoft.com/office/drawing/2014/main" id="{1550C03F-CD95-452F-8622-DB58AF963FA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92657" y="5690203"/>
            <a:ext cx="914400" cy="914400"/>
          </a:xfrm>
          <a:prstGeom prst="rect">
            <a:avLst/>
          </a:prstGeom>
        </p:spPr>
      </p:pic>
      <p:pic>
        <p:nvPicPr>
          <p:cNvPr id="11" name="Gráfico 10" descr="Torre de Celular">
            <a:extLst>
              <a:ext uri="{FF2B5EF4-FFF2-40B4-BE49-F238E27FC236}">
                <a16:creationId xmlns:a16="http://schemas.microsoft.com/office/drawing/2014/main" id="{F17D38E4-9C5E-44C4-8CBF-FA817F03B96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943035" y="5680830"/>
            <a:ext cx="914400" cy="914400"/>
          </a:xfrm>
          <a:prstGeom prst="rect">
            <a:avLst/>
          </a:prstGeom>
        </p:spPr>
      </p:pic>
      <p:pic>
        <p:nvPicPr>
          <p:cNvPr id="12" name="Gráfico 11" descr="Computação em Nuvem">
            <a:extLst>
              <a:ext uri="{FF2B5EF4-FFF2-40B4-BE49-F238E27FC236}">
                <a16:creationId xmlns:a16="http://schemas.microsoft.com/office/drawing/2014/main" id="{967415FE-3541-401F-88C0-B5DC556EEBB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068494" y="991151"/>
            <a:ext cx="914400" cy="914400"/>
          </a:xfrm>
          <a:prstGeom prst="rect">
            <a:avLst/>
          </a:prstGeom>
        </p:spPr>
      </p:pic>
      <p:pic>
        <p:nvPicPr>
          <p:cNvPr id="13" name="Gráfico 12" descr="Voz">
            <a:extLst>
              <a:ext uri="{FF2B5EF4-FFF2-40B4-BE49-F238E27FC236}">
                <a16:creationId xmlns:a16="http://schemas.microsoft.com/office/drawing/2014/main" id="{0D103D7A-30BE-4403-872D-BFEC8BC1E9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451375">
            <a:off x="2527681" y="4784505"/>
            <a:ext cx="914400" cy="914400"/>
          </a:xfrm>
          <a:prstGeom prst="rect">
            <a:avLst/>
          </a:prstGeom>
        </p:spPr>
      </p:pic>
      <p:pic>
        <p:nvPicPr>
          <p:cNvPr id="2" name="Imagem 1">
            <a:extLst>
              <a:ext uri="{FF2B5EF4-FFF2-40B4-BE49-F238E27FC236}">
                <a16:creationId xmlns:a16="http://schemas.microsoft.com/office/drawing/2014/main" id="{E77DA60A-03EC-4946-86AD-B27CCB6491AD}"/>
              </a:ext>
            </a:extLst>
          </p:cNvPr>
          <p:cNvPicPr>
            <a:picLocks noChangeAspect="1"/>
          </p:cNvPicPr>
          <p:nvPr/>
        </p:nvPicPr>
        <p:blipFill>
          <a:blip r:embed="rId20"/>
          <a:stretch>
            <a:fillRect/>
          </a:stretch>
        </p:blipFill>
        <p:spPr>
          <a:xfrm>
            <a:off x="382269" y="664295"/>
            <a:ext cx="4057979" cy="2282613"/>
          </a:xfrm>
          <a:prstGeom prst="rect">
            <a:avLst/>
          </a:prstGeom>
        </p:spPr>
      </p:pic>
      <p:sp>
        <p:nvSpPr>
          <p:cNvPr id="14" name="CaixaDeTexto 13">
            <a:hlinkClick r:id="rId21"/>
            <a:extLst>
              <a:ext uri="{FF2B5EF4-FFF2-40B4-BE49-F238E27FC236}">
                <a16:creationId xmlns:a16="http://schemas.microsoft.com/office/drawing/2014/main" id="{E8CA00F6-E954-4B9D-BEF5-5844DA1479A3}"/>
              </a:ext>
            </a:extLst>
          </p:cNvPr>
          <p:cNvSpPr txBox="1"/>
          <p:nvPr/>
        </p:nvSpPr>
        <p:spPr>
          <a:xfrm>
            <a:off x="382269" y="2946908"/>
            <a:ext cx="3934551" cy="369332"/>
          </a:xfrm>
          <a:prstGeom prst="rect">
            <a:avLst/>
          </a:prstGeom>
          <a:noFill/>
        </p:spPr>
        <p:txBody>
          <a:bodyPr wrap="square" rtlCol="0">
            <a:spAutoFit/>
          </a:bodyPr>
          <a:lstStyle/>
          <a:p>
            <a:r>
              <a:rPr lang="pt-BR" sz="1800" dirty="0">
                <a:solidFill>
                  <a:schemeClr val="tx1">
                    <a:lumMod val="75000"/>
                    <a:lumOff val="25000"/>
                  </a:schemeClr>
                </a:solidFill>
                <a:latin typeface="Tw Cen MT "/>
              </a:rPr>
              <a:t>Transmissão via satélite</a:t>
            </a:r>
            <a:endParaRPr lang="pt-BR" dirty="0">
              <a:solidFill>
                <a:schemeClr val="tx1">
                  <a:lumMod val="75000"/>
                  <a:lumOff val="25000"/>
                </a:schemeClr>
              </a:solidFill>
            </a:endParaRPr>
          </a:p>
        </p:txBody>
      </p:sp>
      <p:sp>
        <p:nvSpPr>
          <p:cNvPr id="15" name="CaixaDeTexto 14">
            <a:extLst>
              <a:ext uri="{FF2B5EF4-FFF2-40B4-BE49-F238E27FC236}">
                <a16:creationId xmlns:a16="http://schemas.microsoft.com/office/drawing/2014/main" id="{435336F1-795F-41B8-AB67-FF26E4DF2DEF}"/>
              </a:ext>
            </a:extLst>
          </p:cNvPr>
          <p:cNvSpPr txBox="1"/>
          <p:nvPr/>
        </p:nvSpPr>
        <p:spPr>
          <a:xfrm>
            <a:off x="20323" y="6519446"/>
            <a:ext cx="3405002" cy="338554"/>
          </a:xfrm>
          <a:prstGeom prst="rect">
            <a:avLst/>
          </a:prstGeom>
          <a:noFill/>
        </p:spPr>
        <p:txBody>
          <a:bodyPr wrap="square" rtlCol="0">
            <a:spAutoFit/>
          </a:bodyPr>
          <a:lstStyle/>
          <a:p>
            <a:r>
              <a:rPr lang="pt-BR" sz="1600" dirty="0">
                <a:latin typeface="Tw Cen MT" panose="020B0602020104020603" pitchFamily="34" charset="0"/>
              </a:rPr>
              <a:t>Apresentador: Izabela Rodrigues</a:t>
            </a:r>
          </a:p>
        </p:txBody>
      </p:sp>
    </p:spTree>
    <p:extLst>
      <p:ext uri="{BB962C8B-B14F-4D97-AF65-F5344CB8AC3E}">
        <p14:creationId xmlns:p14="http://schemas.microsoft.com/office/powerpoint/2010/main" val="175022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61" name="Agrupar 60">
            <a:extLst>
              <a:ext uri="{FF2B5EF4-FFF2-40B4-BE49-F238E27FC236}">
                <a16:creationId xmlns:a16="http://schemas.microsoft.com/office/drawing/2014/main" id="{25C12E83-F86F-4268-ADE8-C7AFDCD00F9E}"/>
              </a:ext>
            </a:extLst>
          </p:cNvPr>
          <p:cNvGrpSpPr/>
          <p:nvPr/>
        </p:nvGrpSpPr>
        <p:grpSpPr>
          <a:xfrm>
            <a:off x="-9229948" y="0"/>
            <a:ext cx="12758681" cy="6858000"/>
            <a:chOff x="-8282978" y="-2982703"/>
            <a:chExt cx="12758681" cy="6858000"/>
          </a:xfrm>
        </p:grpSpPr>
        <p:sp>
          <p:nvSpPr>
            <p:cNvPr id="4" name="Retângulo 3">
              <a:extLst>
                <a:ext uri="{FF2B5EF4-FFF2-40B4-BE49-F238E27FC236}">
                  <a16:creationId xmlns:a16="http://schemas.microsoft.com/office/drawing/2014/main" id="{F86878E5-80A7-4384-8278-D0826985382A}"/>
                </a:ext>
              </a:extLst>
            </p:cNvPr>
            <p:cNvSpPr/>
            <p:nvPr/>
          </p:nvSpPr>
          <p:spPr>
            <a:xfrm>
              <a:off x="-8282978" y="-2982703"/>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Cantos Superiores Arredondados 36">
              <a:extLst>
                <a:ext uri="{FF2B5EF4-FFF2-40B4-BE49-F238E27FC236}">
                  <a16:creationId xmlns:a16="http://schemas.microsoft.com/office/drawing/2014/main" id="{00A94CD2-E6A8-494E-BFAF-95BD39E2097B}"/>
                </a:ext>
              </a:extLst>
            </p:cNvPr>
            <p:cNvSpPr/>
            <p:nvPr/>
          </p:nvSpPr>
          <p:spPr>
            <a:xfrm rot="16200000">
              <a:off x="1531971" y="43195"/>
              <a:ext cx="3947902" cy="806197"/>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CaixaDeTexto 41">
              <a:extLst>
                <a:ext uri="{FF2B5EF4-FFF2-40B4-BE49-F238E27FC236}">
                  <a16:creationId xmlns:a16="http://schemas.microsoft.com/office/drawing/2014/main" id="{CFB723D6-08F0-48DB-A908-D0C371CB5C31}"/>
                </a:ext>
              </a:extLst>
            </p:cNvPr>
            <p:cNvSpPr txBox="1"/>
            <p:nvPr/>
          </p:nvSpPr>
          <p:spPr>
            <a:xfrm rot="16200000">
              <a:off x="1998650" y="-100198"/>
              <a:ext cx="3753778" cy="1200329"/>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2000Ac - 1671</a:t>
              </a:r>
              <a:endParaRPr lang="en-US" sz="3600" b="1" dirty="0">
                <a:solidFill>
                  <a:schemeClr val="tx2">
                    <a:lumMod val="20000"/>
                    <a:lumOff val="80000"/>
                  </a:schemeClr>
                </a:solidFill>
                <a:latin typeface="Tw Cen MT" panose="020B0602020104020603" pitchFamily="34" charset="0"/>
              </a:endParaRPr>
            </a:p>
            <a:p>
              <a:pPr algn="ctr"/>
              <a:endParaRPr lang="en-US" sz="3600" b="1" dirty="0">
                <a:solidFill>
                  <a:schemeClr val="tx2">
                    <a:lumMod val="20000"/>
                    <a:lumOff val="80000"/>
                  </a:schemeClr>
                </a:solidFill>
                <a:latin typeface="Tw Cen MT" panose="020B0602020104020603" pitchFamily="34" charset="0"/>
              </a:endParaRPr>
            </a:p>
          </p:txBody>
        </p:sp>
      </p:grpSp>
      <p:grpSp>
        <p:nvGrpSpPr>
          <p:cNvPr id="55" name="Agrupar 54">
            <a:extLst>
              <a:ext uri="{FF2B5EF4-FFF2-40B4-BE49-F238E27FC236}">
                <a16:creationId xmlns:a16="http://schemas.microsoft.com/office/drawing/2014/main" id="{3E216273-F672-4569-8C8B-9244A2034523}"/>
              </a:ext>
            </a:extLst>
          </p:cNvPr>
          <p:cNvGrpSpPr/>
          <p:nvPr/>
        </p:nvGrpSpPr>
        <p:grpSpPr>
          <a:xfrm>
            <a:off x="-9819461" y="0"/>
            <a:ext cx="12191999" cy="6858000"/>
            <a:chOff x="-1483401" y="-28"/>
            <a:chExt cx="12191999" cy="6858000"/>
          </a:xfrm>
        </p:grpSpPr>
        <p:sp>
          <p:nvSpPr>
            <p:cNvPr id="13" name="Retângulo 12">
              <a:extLst>
                <a:ext uri="{FF2B5EF4-FFF2-40B4-BE49-F238E27FC236}">
                  <a16:creationId xmlns:a16="http://schemas.microsoft.com/office/drawing/2014/main" id="{319979CF-EB0D-4C14-8597-B41C1265155F}"/>
                </a:ext>
              </a:extLst>
            </p:cNvPr>
            <p:cNvSpPr/>
            <p:nvPr/>
          </p:nvSpPr>
          <p:spPr>
            <a:xfrm>
              <a:off x="-1483401" y="-2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tângulo: Cantos Superiores Arredondados 51">
              <a:extLst>
                <a:ext uri="{FF2B5EF4-FFF2-40B4-BE49-F238E27FC236}">
                  <a16:creationId xmlns:a16="http://schemas.microsoft.com/office/drawing/2014/main" id="{FC3E5D89-2284-4986-8677-0EDA99F63D3D}"/>
                </a:ext>
              </a:extLst>
            </p:cNvPr>
            <p:cNvSpPr/>
            <p:nvPr/>
          </p:nvSpPr>
          <p:spPr>
            <a:xfrm rot="16200000">
              <a:off x="8331549" y="3025890"/>
              <a:ext cx="3947902" cy="806197"/>
            </a:xfrm>
            <a:prstGeom prst="round2Same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CaixaDeTexto 53">
              <a:extLst>
                <a:ext uri="{FF2B5EF4-FFF2-40B4-BE49-F238E27FC236}">
                  <a16:creationId xmlns:a16="http://schemas.microsoft.com/office/drawing/2014/main" id="{6855AD7F-63DC-437A-91F2-FD83BEFB2E58}"/>
                </a:ext>
              </a:extLst>
            </p:cNvPr>
            <p:cNvSpPr txBox="1"/>
            <p:nvPr/>
          </p:nvSpPr>
          <p:spPr>
            <a:xfrm rot="16200000">
              <a:off x="8849956" y="3105807"/>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1833 - 1944</a:t>
              </a:r>
              <a:endParaRPr lang="en-US" sz="3600" b="1" dirty="0">
                <a:solidFill>
                  <a:schemeClr val="tx2">
                    <a:lumMod val="20000"/>
                    <a:lumOff val="80000"/>
                  </a:schemeClr>
                </a:solidFill>
                <a:latin typeface="Tw Cen MT" panose="020B0602020104020603" pitchFamily="34" charset="0"/>
              </a:endParaRPr>
            </a:p>
          </p:txBody>
        </p:sp>
      </p:grpSp>
      <p:grpSp>
        <p:nvGrpSpPr>
          <p:cNvPr id="59" name="Agrupar 58">
            <a:extLst>
              <a:ext uri="{FF2B5EF4-FFF2-40B4-BE49-F238E27FC236}">
                <a16:creationId xmlns:a16="http://schemas.microsoft.com/office/drawing/2014/main" id="{98860AC1-287C-42D7-8EA8-C538CB5785A7}"/>
              </a:ext>
            </a:extLst>
          </p:cNvPr>
          <p:cNvGrpSpPr/>
          <p:nvPr/>
        </p:nvGrpSpPr>
        <p:grpSpPr>
          <a:xfrm>
            <a:off x="-10386669" y="-4"/>
            <a:ext cx="12203742" cy="6858000"/>
            <a:chOff x="-6950050" y="173038"/>
            <a:chExt cx="12203742" cy="6858000"/>
          </a:xfrm>
        </p:grpSpPr>
        <p:sp>
          <p:nvSpPr>
            <p:cNvPr id="17" name="Retângulo 16">
              <a:extLst>
                <a:ext uri="{FF2B5EF4-FFF2-40B4-BE49-F238E27FC236}">
                  <a16:creationId xmlns:a16="http://schemas.microsoft.com/office/drawing/2014/main" id="{29B1F178-91B2-4FBB-8416-BB47664926A3}"/>
                </a:ext>
              </a:extLst>
            </p:cNvPr>
            <p:cNvSpPr/>
            <p:nvPr/>
          </p:nvSpPr>
          <p:spPr>
            <a:xfrm>
              <a:off x="-6950050" y="17303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tângulo: Cantos Superiores Arredondados 55">
              <a:extLst>
                <a:ext uri="{FF2B5EF4-FFF2-40B4-BE49-F238E27FC236}">
                  <a16:creationId xmlns:a16="http://schemas.microsoft.com/office/drawing/2014/main" id="{B8D71540-3D0B-4672-8B15-A8683CC407D3}"/>
                </a:ext>
              </a:extLst>
            </p:cNvPr>
            <p:cNvSpPr/>
            <p:nvPr/>
          </p:nvSpPr>
          <p:spPr>
            <a:xfrm rot="16200000">
              <a:off x="2864899" y="3198939"/>
              <a:ext cx="3947902" cy="806197"/>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41B558C8-92A2-4902-9E5B-303C528BFA43}"/>
                </a:ext>
              </a:extLst>
            </p:cNvPr>
            <p:cNvSpPr txBox="1"/>
            <p:nvPr/>
          </p:nvSpPr>
          <p:spPr>
            <a:xfrm rot="16200000">
              <a:off x="3439184" y="3273422"/>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1946 - 1962</a:t>
              </a:r>
              <a:endParaRPr lang="en-US" sz="3600" b="1" dirty="0">
                <a:solidFill>
                  <a:schemeClr val="tx2">
                    <a:lumMod val="20000"/>
                    <a:lumOff val="80000"/>
                  </a:schemeClr>
                </a:solidFill>
                <a:latin typeface="Tw Cen MT" panose="020B0602020104020603" pitchFamily="34" charset="0"/>
              </a:endParaRPr>
            </a:p>
          </p:txBody>
        </p:sp>
      </p:grpSp>
      <p:grpSp>
        <p:nvGrpSpPr>
          <p:cNvPr id="63" name="Agrupar 62">
            <a:extLst>
              <a:ext uri="{FF2B5EF4-FFF2-40B4-BE49-F238E27FC236}">
                <a16:creationId xmlns:a16="http://schemas.microsoft.com/office/drawing/2014/main" id="{962C6401-820C-4522-BF59-0FFC527CAE58}"/>
              </a:ext>
            </a:extLst>
          </p:cNvPr>
          <p:cNvGrpSpPr/>
          <p:nvPr/>
        </p:nvGrpSpPr>
        <p:grpSpPr>
          <a:xfrm>
            <a:off x="-10982275" y="-8"/>
            <a:ext cx="12210741" cy="6858000"/>
            <a:chOff x="-6096461" y="-79851"/>
            <a:chExt cx="12210741" cy="6858000"/>
          </a:xfrm>
        </p:grpSpPr>
        <p:sp>
          <p:nvSpPr>
            <p:cNvPr id="21" name="Retângulo 20">
              <a:extLst>
                <a:ext uri="{FF2B5EF4-FFF2-40B4-BE49-F238E27FC236}">
                  <a16:creationId xmlns:a16="http://schemas.microsoft.com/office/drawing/2014/main" id="{FFF8A383-67CA-47EE-9CFE-8DEB03BBB867}"/>
                </a:ext>
              </a:extLst>
            </p:cNvPr>
            <p:cNvSpPr/>
            <p:nvPr/>
          </p:nvSpPr>
          <p:spPr>
            <a:xfrm>
              <a:off x="-6096461" y="-79851"/>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tângulo: Cantos Superiores Arredondados 59">
              <a:extLst>
                <a:ext uri="{FF2B5EF4-FFF2-40B4-BE49-F238E27FC236}">
                  <a16:creationId xmlns:a16="http://schemas.microsoft.com/office/drawing/2014/main" id="{AB65C1CF-005B-46F0-BE71-C7FFD6168BEB}"/>
                </a:ext>
              </a:extLst>
            </p:cNvPr>
            <p:cNvSpPr/>
            <p:nvPr/>
          </p:nvSpPr>
          <p:spPr>
            <a:xfrm rot="16200000">
              <a:off x="3724581" y="2940603"/>
              <a:ext cx="3947902" cy="806197"/>
            </a:xfrm>
            <a:prstGeom prst="round2Same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CaixaDeTexto 61">
              <a:extLst>
                <a:ext uri="{FF2B5EF4-FFF2-40B4-BE49-F238E27FC236}">
                  <a16:creationId xmlns:a16="http://schemas.microsoft.com/office/drawing/2014/main" id="{AD812F89-E3CA-49E0-9954-A187007CFE09}"/>
                </a:ext>
              </a:extLst>
            </p:cNvPr>
            <p:cNvSpPr txBox="1"/>
            <p:nvPr/>
          </p:nvSpPr>
          <p:spPr>
            <a:xfrm rot="16200000">
              <a:off x="4299772" y="302598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1964 - Hoje</a:t>
              </a:r>
              <a:endParaRPr lang="en-US" sz="3600" b="1" dirty="0">
                <a:solidFill>
                  <a:schemeClr val="tx2">
                    <a:lumMod val="20000"/>
                    <a:lumOff val="80000"/>
                  </a:schemeClr>
                </a:solidFill>
                <a:latin typeface="Tw Cen MT" panose="020B0602020104020603" pitchFamily="34" charset="0"/>
              </a:endParaRPr>
            </a:p>
          </p:txBody>
        </p:sp>
      </p:grpSp>
      <p:grpSp>
        <p:nvGrpSpPr>
          <p:cNvPr id="53" name="Agrupar 52">
            <a:extLst>
              <a:ext uri="{FF2B5EF4-FFF2-40B4-BE49-F238E27FC236}">
                <a16:creationId xmlns:a16="http://schemas.microsoft.com/office/drawing/2014/main" id="{C4B65821-EBC3-40DA-870C-8943FEF03FA8}"/>
              </a:ext>
            </a:extLst>
          </p:cNvPr>
          <p:cNvGrpSpPr/>
          <p:nvPr/>
        </p:nvGrpSpPr>
        <p:grpSpPr>
          <a:xfrm>
            <a:off x="-11577881" y="-5457"/>
            <a:ext cx="12191999" cy="6858000"/>
            <a:chOff x="-11624093" y="0"/>
            <a:chExt cx="12191999" cy="6858000"/>
          </a:xfrm>
        </p:grpSpPr>
        <p:sp>
          <p:nvSpPr>
            <p:cNvPr id="25" name="Retângulo 24">
              <a:extLst>
                <a:ext uri="{FF2B5EF4-FFF2-40B4-BE49-F238E27FC236}">
                  <a16:creationId xmlns:a16="http://schemas.microsoft.com/office/drawing/2014/main" id="{A02E29E5-5A80-4CC3-8912-2E8E50C770D4}"/>
                </a:ext>
              </a:extLst>
            </p:cNvPr>
            <p:cNvSpPr/>
            <p:nvPr/>
          </p:nvSpPr>
          <p:spPr>
            <a:xfrm>
              <a:off x="-11624093" y="0"/>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tângulo: Cantos Superiores Arredondados 47">
              <a:extLst>
                <a:ext uri="{FF2B5EF4-FFF2-40B4-BE49-F238E27FC236}">
                  <a16:creationId xmlns:a16="http://schemas.microsoft.com/office/drawing/2014/main" id="{AB555D41-4167-4B43-9878-8791F48E0228}"/>
                </a:ext>
              </a:extLst>
            </p:cNvPr>
            <p:cNvSpPr/>
            <p:nvPr/>
          </p:nvSpPr>
          <p:spPr>
            <a:xfrm rot="16200000">
              <a:off x="-1809144" y="3025903"/>
              <a:ext cx="3947902" cy="806197"/>
            </a:xfrm>
            <a:prstGeom prst="round2Same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CaixaDeTexto 48">
              <a:extLst>
                <a:ext uri="{FF2B5EF4-FFF2-40B4-BE49-F238E27FC236}">
                  <a16:creationId xmlns:a16="http://schemas.microsoft.com/office/drawing/2014/main" id="{B37B99F6-9B63-4E68-B6B5-43FF10BF2C8F}"/>
                </a:ext>
              </a:extLst>
            </p:cNvPr>
            <p:cNvSpPr txBox="1"/>
            <p:nvPr/>
          </p:nvSpPr>
          <p:spPr>
            <a:xfrm rot="16200000">
              <a:off x="-1301032" y="310583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Conclusão</a:t>
              </a:r>
              <a:endParaRPr lang="en-US" sz="3600" b="1" dirty="0">
                <a:solidFill>
                  <a:schemeClr val="tx2">
                    <a:lumMod val="20000"/>
                    <a:lumOff val="80000"/>
                  </a:schemeClr>
                </a:solidFill>
                <a:latin typeface="Tw Cen MT" panose="020B0602020104020603" pitchFamily="34" charset="0"/>
              </a:endParaRPr>
            </a:p>
          </p:txBody>
        </p:sp>
      </p:grpSp>
      <p:sp>
        <p:nvSpPr>
          <p:cNvPr id="64" name="CaixaDeTexto 63">
            <a:extLst>
              <a:ext uri="{FF2B5EF4-FFF2-40B4-BE49-F238E27FC236}">
                <a16:creationId xmlns:a16="http://schemas.microsoft.com/office/drawing/2014/main" id="{7273CAC6-F377-4E02-959C-27209E0FE081}"/>
              </a:ext>
            </a:extLst>
          </p:cNvPr>
          <p:cNvSpPr txBox="1"/>
          <p:nvPr/>
        </p:nvSpPr>
        <p:spPr>
          <a:xfrm>
            <a:off x="3760934" y="396784"/>
            <a:ext cx="5925543" cy="707886"/>
          </a:xfrm>
          <a:prstGeom prst="rect">
            <a:avLst/>
          </a:prstGeom>
          <a:noFill/>
        </p:spPr>
        <p:txBody>
          <a:bodyPr wrap="square" rtlCol="0">
            <a:spAutoFit/>
          </a:bodyPr>
          <a:lstStyle/>
          <a:p>
            <a:r>
              <a:rPr lang="pt-BR" sz="4000" b="1" dirty="0">
                <a:latin typeface="Tw Cen MT" panose="020B0602020104020603" pitchFamily="34" charset="0"/>
              </a:rPr>
              <a:t>A evolução do Hardware</a:t>
            </a:r>
          </a:p>
        </p:txBody>
      </p:sp>
      <p:sp>
        <p:nvSpPr>
          <p:cNvPr id="67" name="CaixaDeTexto 66">
            <a:extLst>
              <a:ext uri="{FF2B5EF4-FFF2-40B4-BE49-F238E27FC236}">
                <a16:creationId xmlns:a16="http://schemas.microsoft.com/office/drawing/2014/main" id="{5CDD948A-2257-4392-95E9-E1D4C88B23AB}"/>
              </a:ext>
            </a:extLst>
          </p:cNvPr>
          <p:cNvSpPr txBox="1"/>
          <p:nvPr/>
        </p:nvSpPr>
        <p:spPr>
          <a:xfrm>
            <a:off x="5588000" y="2282341"/>
            <a:ext cx="6411919" cy="1200329"/>
          </a:xfrm>
          <a:prstGeom prst="rect">
            <a:avLst/>
          </a:prstGeom>
          <a:noFill/>
        </p:spPr>
        <p:txBody>
          <a:bodyPr wrap="square" rtlCol="0">
            <a:spAutoFit/>
          </a:bodyPr>
          <a:lstStyle/>
          <a:p>
            <a:r>
              <a:rPr lang="pt-BR" dirty="0">
                <a:solidFill>
                  <a:schemeClr val="tx1">
                    <a:lumMod val="75000"/>
                    <a:lumOff val="25000"/>
                  </a:schemeClr>
                </a:solidFill>
                <a:latin typeface="Tw Cen MT" panose="020B0602020104020603" pitchFamily="34" charset="0"/>
              </a:rPr>
              <a:t>O Hardware é o conjunto formado pelos circuitos eletrônicos e partes eletromecânicas contidas em um computador (É a parte física e visível de um computador). O mesmo só funciona com um software (Parte programável) que dá as instruções para o mesmo funcionar.</a:t>
            </a:r>
          </a:p>
        </p:txBody>
      </p:sp>
      <p:pic>
        <p:nvPicPr>
          <p:cNvPr id="69" name="Gráfico 68" descr="Computador">
            <a:extLst>
              <a:ext uri="{FF2B5EF4-FFF2-40B4-BE49-F238E27FC236}">
                <a16:creationId xmlns:a16="http://schemas.microsoft.com/office/drawing/2014/main" id="{C6C9018E-BC26-4681-8AC7-A758D1CC22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63750" y="1823316"/>
            <a:ext cx="1386114" cy="1386114"/>
          </a:xfrm>
          <a:prstGeom prst="rect">
            <a:avLst/>
          </a:prstGeom>
        </p:spPr>
      </p:pic>
      <p:pic>
        <p:nvPicPr>
          <p:cNvPr id="71" name="Gráfico 70" descr="Laptop">
            <a:extLst>
              <a:ext uri="{FF2B5EF4-FFF2-40B4-BE49-F238E27FC236}">
                <a16:creationId xmlns:a16="http://schemas.microsoft.com/office/drawing/2014/main" id="{54603B7A-0143-4D3A-AEBA-A195F7F454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50141" y="4704439"/>
            <a:ext cx="1386114" cy="1386114"/>
          </a:xfrm>
          <a:prstGeom prst="rect">
            <a:avLst/>
          </a:prstGeom>
        </p:spPr>
      </p:pic>
      <p:pic>
        <p:nvPicPr>
          <p:cNvPr id="75" name="Imagem 74">
            <a:hlinkClick r:id="rId6"/>
            <a:extLst>
              <a:ext uri="{FF2B5EF4-FFF2-40B4-BE49-F238E27FC236}">
                <a16:creationId xmlns:a16="http://schemas.microsoft.com/office/drawing/2014/main" id="{575E4C84-BCFA-4AFF-ABFE-EC89D45EB15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692" b="97357" l="2810" r="96694">
                        <a14:foregroundMark x1="8595" y1="68722" x2="8595" y2="68722"/>
                        <a14:foregroundMark x1="8430" y1="68722" x2="8430" y2="68722"/>
                        <a14:foregroundMark x1="8430" y1="68722" x2="8430" y2="68722"/>
                        <a14:foregroundMark x1="8430" y1="68722" x2="8430" y2="68722"/>
                        <a14:foregroundMark x1="8430" y1="68722" x2="8264" y2="67841"/>
                        <a14:foregroundMark x1="8264" y1="67401" x2="8264" y2="67401"/>
                        <a14:foregroundMark x1="8430" y1="67401" x2="8760" y2="66960"/>
                        <a14:foregroundMark x1="8760" y1="66520" x2="8760" y2="66520"/>
                        <a14:foregroundMark x1="3471" y1="74890" x2="3471" y2="74890"/>
                        <a14:foregroundMark x1="3471" y1="74890" x2="3471" y2="74890"/>
                        <a14:foregroundMark x1="3471" y1="74890" x2="3471" y2="74890"/>
                        <a14:foregroundMark x1="3471" y1="74890" x2="3471" y2="74890"/>
                        <a14:foregroundMark x1="3471" y1="74890" x2="3471" y2="74890"/>
                        <a14:foregroundMark x1="3471" y1="74890" x2="3471" y2="74890"/>
                        <a14:foregroundMark x1="3471" y1="74890" x2="3471" y2="74890"/>
                        <a14:foregroundMark x1="3471" y1="74890" x2="3471" y2="74890"/>
                        <a14:foregroundMark x1="10083" y1="93833" x2="10083" y2="93833"/>
                        <a14:foregroundMark x1="10083" y1="93833" x2="10083" y2="93833"/>
                        <a14:foregroundMark x1="8430" y1="94273" x2="8430" y2="94273"/>
                        <a14:foregroundMark x1="2975" y1="96476" x2="2975" y2="96476"/>
                        <a14:foregroundMark x1="2975" y1="96476" x2="2975" y2="96476"/>
                        <a14:foregroundMark x1="2975" y1="96476" x2="2975" y2="96476"/>
                        <a14:foregroundMark x1="2975" y1="96476" x2="2975" y2="96476"/>
                        <a14:foregroundMark x1="2975" y1="96476" x2="2975" y2="96476"/>
                        <a14:foregroundMark x1="4132" y1="96916" x2="4132" y2="96916"/>
                        <a14:foregroundMark x1="22645" y1="51542" x2="22645" y2="51542"/>
                        <a14:foregroundMark x1="22479" y1="51542" x2="22479" y2="51542"/>
                        <a14:foregroundMark x1="22479" y1="51542" x2="22479" y2="51542"/>
                        <a14:foregroundMark x1="24793" y1="81057" x2="24793" y2="81057"/>
                        <a14:foregroundMark x1="21983" y1="96476" x2="21983" y2="96476"/>
                        <a14:foregroundMark x1="23140" y1="96476" x2="23140" y2="96476"/>
                        <a14:foregroundMark x1="23306" y1="97357" x2="23306" y2="97357"/>
                        <a14:foregroundMark x1="23636" y1="96916" x2="23636" y2="96916"/>
                        <a14:foregroundMark x1="23306" y1="85022" x2="23306" y2="85022"/>
                        <a14:foregroundMark x1="18678" y1="96035" x2="18678" y2="97357"/>
                        <a14:foregroundMark x1="32397" y1="79295" x2="32397" y2="79295"/>
                        <a14:foregroundMark x1="32231" y1="79295" x2="32397" y2="79295"/>
                        <a14:foregroundMark x1="32397" y1="79295" x2="32397" y2="79295"/>
                        <a14:foregroundMark x1="34876" y1="73568" x2="34876" y2="73568"/>
                        <a14:foregroundMark x1="35537" y1="76652" x2="35537" y2="76652"/>
                        <a14:foregroundMark x1="33884" y1="97357" x2="33884" y2="97357"/>
                        <a14:foregroundMark x1="35207" y1="96916" x2="35207" y2="96916"/>
                        <a14:foregroundMark x1="35868" y1="96916" x2="35868" y2="96916"/>
                        <a14:foregroundMark x1="36364" y1="96476" x2="36364" y2="96476"/>
                        <a14:foregroundMark x1="28926" y1="92511" x2="29256" y2="92070"/>
                        <a14:foregroundMark x1="30413" y1="96476" x2="30579" y2="96916"/>
                        <a14:foregroundMark x1="30579" y1="96916" x2="30579" y2="96916"/>
                        <a14:foregroundMark x1="43306" y1="52423" x2="43306" y2="52423"/>
                        <a14:foregroundMark x1="43471" y1="52423" x2="43471" y2="52423"/>
                        <a14:foregroundMark x1="49091" y1="95595" x2="49091" y2="95595"/>
                        <a14:foregroundMark x1="49421" y1="94273" x2="49421" y2="94273"/>
                        <a14:foregroundMark x1="49587" y1="95154" x2="49587" y2="95154"/>
                        <a14:foregroundMark x1="43967" y1="96916" x2="43967" y2="96916"/>
                        <a14:foregroundMark x1="57686" y1="56388" x2="57686" y2="56388"/>
                        <a14:foregroundMark x1="57686" y1="56388" x2="57686" y2="56388"/>
                        <a14:foregroundMark x1="60331" y1="96476" x2="60496" y2="96476"/>
                        <a14:foregroundMark x1="61157" y1="95595" x2="61157" y2="95595"/>
                        <a14:foregroundMark x1="57025" y1="96916" x2="57025" y2="96916"/>
                        <a14:foregroundMark x1="66942" y1="86784" x2="66942" y2="86784"/>
                        <a14:foregroundMark x1="67107" y1="95595" x2="67107" y2="97797"/>
                        <a14:foregroundMark x1="68099" y1="96035" x2="68099" y2="96035"/>
                        <a14:foregroundMark x1="74380" y1="96916" x2="74380" y2="96916"/>
                        <a14:foregroundMark x1="94711" y1="48899" x2="94711" y2="48899"/>
                        <a14:foregroundMark x1="94711" y1="49339" x2="94711" y2="49339"/>
                        <a14:foregroundMark x1="92727" y1="66520" x2="92727" y2="66520"/>
                        <a14:foregroundMark x1="96529" y1="68282" x2="96529" y2="68282"/>
                        <a14:foregroundMark x1="96694" y1="69604" x2="96694" y2="69604"/>
                        <a14:foregroundMark x1="96694" y1="70044" x2="96694" y2="70044"/>
                        <a14:foregroundMark x1="96694" y1="70044" x2="96694" y2="70044"/>
                        <a14:foregroundMark x1="96694" y1="70044" x2="96694" y2="70044"/>
                        <a14:foregroundMark x1="96694" y1="70044" x2="96694" y2="70044"/>
                        <a14:foregroundMark x1="96529" y1="76211" x2="96529" y2="76211"/>
                        <a14:foregroundMark x1="96529" y1="76211" x2="96529" y2="76211"/>
                        <a14:foregroundMark x1="96529" y1="76211" x2="96529" y2="76211"/>
                        <a14:foregroundMark x1="96529" y1="68722" x2="96033" y2="97357"/>
                        <a14:foregroundMark x1="81488" y1="80176" x2="81488" y2="80176"/>
                        <a14:foregroundMark x1="81488" y1="80176" x2="81488" y2="80176"/>
                        <a14:foregroundMark x1="81488" y1="80176" x2="81488" y2="80176"/>
                        <a14:foregroundMark x1="81488" y1="80176" x2="81488" y2="80176"/>
                        <a14:foregroundMark x1="81488" y1="80176" x2="81488" y2="80176"/>
                        <a14:foregroundMark x1="81488" y1="80176" x2="81488" y2="80176"/>
                        <a14:foregroundMark x1="79504" y1="77533" x2="79504" y2="77533"/>
                        <a14:foregroundMark x1="79504" y1="77533" x2="79504" y2="77533"/>
                        <a14:foregroundMark x1="76860" y1="68722" x2="76860" y2="68722"/>
                        <a14:foregroundMark x1="76860" y1="68722" x2="76860" y2="68722"/>
                        <a14:foregroundMark x1="76860" y1="63436" x2="76860" y2="63436"/>
                        <a14:foregroundMark x1="76860" y1="63436" x2="76860" y2="63436"/>
                        <a14:foregroundMark x1="76694" y1="62115" x2="76364" y2="57709"/>
                        <a14:foregroundMark x1="76364" y1="56828" x2="76364" y2="55947"/>
                        <a14:foregroundMark x1="81983" y1="85022" x2="81983" y2="85022"/>
                        <a14:foregroundMark x1="81157" y1="86784" x2="81488" y2="86784"/>
                        <a14:foregroundMark x1="81322" y1="92070" x2="81322" y2="92070"/>
                        <a14:foregroundMark x1="78182" y1="95595" x2="77851" y2="95595"/>
                        <a14:foregroundMark x1="95041" y1="52423" x2="95041" y2="52423"/>
                        <a14:foregroundMark x1="95041" y1="52423" x2="95041" y2="52423"/>
                        <a14:foregroundMark x1="95868" y1="60352" x2="93223" y2="44053"/>
                        <a14:foregroundMark x1="95868" y1="48899" x2="95868" y2="48899"/>
                        <a14:foregroundMark x1="93058" y1="43612" x2="93058" y2="43612"/>
                        <a14:foregroundMark x1="94545" y1="63877" x2="94545" y2="63877"/>
                      </a14:backgroundRemoval>
                    </a14:imgEffect>
                  </a14:imgLayer>
                </a14:imgProps>
              </a:ext>
              <a:ext uri="{28A0092B-C50C-407E-A947-70E740481C1C}">
                <a14:useLocalDpi xmlns:a14="http://schemas.microsoft.com/office/drawing/2010/main" val="0"/>
              </a:ext>
            </a:extLst>
          </a:blip>
          <a:stretch>
            <a:fillRect/>
          </a:stretch>
        </p:blipFill>
        <p:spPr>
          <a:xfrm>
            <a:off x="3674381" y="3928076"/>
            <a:ext cx="5763429" cy="2162477"/>
          </a:xfrm>
          <a:prstGeom prst="rect">
            <a:avLst/>
          </a:prstGeom>
        </p:spPr>
      </p:pic>
      <p:pic>
        <p:nvPicPr>
          <p:cNvPr id="76" name="Gráfico 75" descr="Processador">
            <a:extLst>
              <a:ext uri="{FF2B5EF4-FFF2-40B4-BE49-F238E27FC236}">
                <a16:creationId xmlns:a16="http://schemas.microsoft.com/office/drawing/2014/main" id="{EC5F4FFC-E7BD-4BBF-8350-79A58AE4116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85360" y="424135"/>
            <a:ext cx="914400" cy="914400"/>
          </a:xfrm>
          <a:prstGeom prst="rect">
            <a:avLst/>
          </a:prstGeom>
        </p:spPr>
      </p:pic>
      <p:sp>
        <p:nvSpPr>
          <p:cNvPr id="28" name="CaixaDeTexto 27">
            <a:extLst>
              <a:ext uri="{FF2B5EF4-FFF2-40B4-BE49-F238E27FC236}">
                <a16:creationId xmlns:a16="http://schemas.microsoft.com/office/drawing/2014/main" id="{37FE0A77-86AE-45F7-89E0-6E5D3102056C}"/>
              </a:ext>
            </a:extLst>
          </p:cNvPr>
          <p:cNvSpPr txBox="1"/>
          <p:nvPr/>
        </p:nvSpPr>
        <p:spPr>
          <a:xfrm>
            <a:off x="9555745" y="6513989"/>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122641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61" name="Agrupar 60">
            <a:extLst>
              <a:ext uri="{FF2B5EF4-FFF2-40B4-BE49-F238E27FC236}">
                <a16:creationId xmlns:a16="http://schemas.microsoft.com/office/drawing/2014/main" id="{25C12E83-F86F-4268-ADE8-C7AFDCD00F9E}"/>
              </a:ext>
            </a:extLst>
          </p:cNvPr>
          <p:cNvGrpSpPr/>
          <p:nvPr/>
        </p:nvGrpSpPr>
        <p:grpSpPr>
          <a:xfrm>
            <a:off x="0" y="-10906"/>
            <a:ext cx="12191999" cy="6858000"/>
            <a:chOff x="-8282978" y="-2982703"/>
            <a:chExt cx="12191999" cy="6858000"/>
          </a:xfrm>
        </p:grpSpPr>
        <p:sp>
          <p:nvSpPr>
            <p:cNvPr id="4" name="Retângulo 3">
              <a:extLst>
                <a:ext uri="{FF2B5EF4-FFF2-40B4-BE49-F238E27FC236}">
                  <a16:creationId xmlns:a16="http://schemas.microsoft.com/office/drawing/2014/main" id="{F86878E5-80A7-4384-8278-D0826985382A}"/>
                </a:ext>
              </a:extLst>
            </p:cNvPr>
            <p:cNvSpPr/>
            <p:nvPr/>
          </p:nvSpPr>
          <p:spPr>
            <a:xfrm>
              <a:off x="-8282978" y="-2982703"/>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Cantos Superiores Arredondados 36">
              <a:extLst>
                <a:ext uri="{FF2B5EF4-FFF2-40B4-BE49-F238E27FC236}">
                  <a16:creationId xmlns:a16="http://schemas.microsoft.com/office/drawing/2014/main" id="{00A94CD2-E6A8-494E-BFAF-95BD39E2097B}"/>
                </a:ext>
              </a:extLst>
            </p:cNvPr>
            <p:cNvSpPr/>
            <p:nvPr/>
          </p:nvSpPr>
          <p:spPr>
            <a:xfrm rot="16200000">
              <a:off x="1531971" y="43195"/>
              <a:ext cx="3947902" cy="806197"/>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CaixaDeTexto 41">
              <a:extLst>
                <a:ext uri="{FF2B5EF4-FFF2-40B4-BE49-F238E27FC236}">
                  <a16:creationId xmlns:a16="http://schemas.microsoft.com/office/drawing/2014/main" id="{CFB723D6-08F0-48DB-A908-D0C371CB5C31}"/>
                </a:ext>
              </a:extLst>
            </p:cNvPr>
            <p:cNvSpPr txBox="1"/>
            <p:nvPr/>
          </p:nvSpPr>
          <p:spPr>
            <a:xfrm rot="16200000">
              <a:off x="1835709" y="134029"/>
              <a:ext cx="3443474"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2000Ac - 1671</a:t>
              </a:r>
              <a:endParaRPr lang="en-US" sz="3600" b="1" dirty="0">
                <a:solidFill>
                  <a:schemeClr val="tx2">
                    <a:lumMod val="20000"/>
                    <a:lumOff val="80000"/>
                  </a:schemeClr>
                </a:solidFill>
                <a:latin typeface="Tw Cen MT" panose="020B0602020104020603" pitchFamily="34" charset="0"/>
              </a:endParaRPr>
            </a:p>
          </p:txBody>
        </p:sp>
      </p:grpSp>
      <p:grpSp>
        <p:nvGrpSpPr>
          <p:cNvPr id="55" name="Agrupar 54">
            <a:extLst>
              <a:ext uri="{FF2B5EF4-FFF2-40B4-BE49-F238E27FC236}">
                <a16:creationId xmlns:a16="http://schemas.microsoft.com/office/drawing/2014/main" id="{3E216273-F672-4569-8C8B-9244A2034523}"/>
              </a:ext>
            </a:extLst>
          </p:cNvPr>
          <p:cNvGrpSpPr/>
          <p:nvPr/>
        </p:nvGrpSpPr>
        <p:grpSpPr>
          <a:xfrm>
            <a:off x="-9819461" y="0"/>
            <a:ext cx="12191999" cy="6858000"/>
            <a:chOff x="-1483401" y="-28"/>
            <a:chExt cx="12191999" cy="6858000"/>
          </a:xfrm>
        </p:grpSpPr>
        <p:sp>
          <p:nvSpPr>
            <p:cNvPr id="13" name="Retângulo 12">
              <a:extLst>
                <a:ext uri="{FF2B5EF4-FFF2-40B4-BE49-F238E27FC236}">
                  <a16:creationId xmlns:a16="http://schemas.microsoft.com/office/drawing/2014/main" id="{319979CF-EB0D-4C14-8597-B41C1265155F}"/>
                </a:ext>
              </a:extLst>
            </p:cNvPr>
            <p:cNvSpPr/>
            <p:nvPr/>
          </p:nvSpPr>
          <p:spPr>
            <a:xfrm>
              <a:off x="-1483401" y="-2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tângulo: Cantos Superiores Arredondados 51">
              <a:extLst>
                <a:ext uri="{FF2B5EF4-FFF2-40B4-BE49-F238E27FC236}">
                  <a16:creationId xmlns:a16="http://schemas.microsoft.com/office/drawing/2014/main" id="{FC3E5D89-2284-4986-8677-0EDA99F63D3D}"/>
                </a:ext>
              </a:extLst>
            </p:cNvPr>
            <p:cNvSpPr/>
            <p:nvPr/>
          </p:nvSpPr>
          <p:spPr>
            <a:xfrm rot="16200000">
              <a:off x="8331549" y="3025890"/>
              <a:ext cx="3947902" cy="806197"/>
            </a:xfrm>
            <a:prstGeom prst="round2Same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CaixaDeTexto 53">
              <a:extLst>
                <a:ext uri="{FF2B5EF4-FFF2-40B4-BE49-F238E27FC236}">
                  <a16:creationId xmlns:a16="http://schemas.microsoft.com/office/drawing/2014/main" id="{6855AD7F-63DC-437A-91F2-FD83BEFB2E58}"/>
                </a:ext>
              </a:extLst>
            </p:cNvPr>
            <p:cNvSpPr txBox="1"/>
            <p:nvPr/>
          </p:nvSpPr>
          <p:spPr>
            <a:xfrm rot="16200000">
              <a:off x="8849956" y="3105807"/>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1833 - 1944</a:t>
              </a:r>
              <a:endParaRPr lang="en-US" sz="3600" b="1" dirty="0">
                <a:solidFill>
                  <a:schemeClr val="tx2">
                    <a:lumMod val="20000"/>
                    <a:lumOff val="80000"/>
                  </a:schemeClr>
                </a:solidFill>
                <a:latin typeface="Tw Cen MT" panose="020B0602020104020603" pitchFamily="34" charset="0"/>
              </a:endParaRPr>
            </a:p>
          </p:txBody>
        </p:sp>
      </p:grpSp>
      <p:grpSp>
        <p:nvGrpSpPr>
          <p:cNvPr id="59" name="Agrupar 58">
            <a:extLst>
              <a:ext uri="{FF2B5EF4-FFF2-40B4-BE49-F238E27FC236}">
                <a16:creationId xmlns:a16="http://schemas.microsoft.com/office/drawing/2014/main" id="{98860AC1-287C-42D7-8EA8-C538CB5785A7}"/>
              </a:ext>
            </a:extLst>
          </p:cNvPr>
          <p:cNvGrpSpPr/>
          <p:nvPr/>
        </p:nvGrpSpPr>
        <p:grpSpPr>
          <a:xfrm>
            <a:off x="-10386669" y="-4"/>
            <a:ext cx="12203742" cy="6858000"/>
            <a:chOff x="-6950050" y="173038"/>
            <a:chExt cx="12203742" cy="6858000"/>
          </a:xfrm>
        </p:grpSpPr>
        <p:sp>
          <p:nvSpPr>
            <p:cNvPr id="17" name="Retângulo 16">
              <a:extLst>
                <a:ext uri="{FF2B5EF4-FFF2-40B4-BE49-F238E27FC236}">
                  <a16:creationId xmlns:a16="http://schemas.microsoft.com/office/drawing/2014/main" id="{29B1F178-91B2-4FBB-8416-BB47664926A3}"/>
                </a:ext>
              </a:extLst>
            </p:cNvPr>
            <p:cNvSpPr/>
            <p:nvPr/>
          </p:nvSpPr>
          <p:spPr>
            <a:xfrm>
              <a:off x="-6950050" y="17303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tângulo: Cantos Superiores Arredondados 55">
              <a:extLst>
                <a:ext uri="{FF2B5EF4-FFF2-40B4-BE49-F238E27FC236}">
                  <a16:creationId xmlns:a16="http://schemas.microsoft.com/office/drawing/2014/main" id="{B8D71540-3D0B-4672-8B15-A8683CC407D3}"/>
                </a:ext>
              </a:extLst>
            </p:cNvPr>
            <p:cNvSpPr/>
            <p:nvPr/>
          </p:nvSpPr>
          <p:spPr>
            <a:xfrm rot="16200000">
              <a:off x="2864899" y="3198939"/>
              <a:ext cx="3947902" cy="806197"/>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41B558C8-92A2-4902-9E5B-303C528BFA43}"/>
                </a:ext>
              </a:extLst>
            </p:cNvPr>
            <p:cNvSpPr txBox="1"/>
            <p:nvPr/>
          </p:nvSpPr>
          <p:spPr>
            <a:xfrm rot="16200000">
              <a:off x="3439184" y="3273422"/>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1946 - 1962</a:t>
              </a:r>
              <a:endParaRPr lang="en-US" sz="3600" b="1" dirty="0">
                <a:solidFill>
                  <a:schemeClr val="tx2">
                    <a:lumMod val="20000"/>
                    <a:lumOff val="80000"/>
                  </a:schemeClr>
                </a:solidFill>
                <a:latin typeface="Tw Cen MT" panose="020B0602020104020603" pitchFamily="34" charset="0"/>
              </a:endParaRPr>
            </a:p>
          </p:txBody>
        </p:sp>
      </p:grpSp>
      <p:grpSp>
        <p:nvGrpSpPr>
          <p:cNvPr id="63" name="Agrupar 62">
            <a:extLst>
              <a:ext uri="{FF2B5EF4-FFF2-40B4-BE49-F238E27FC236}">
                <a16:creationId xmlns:a16="http://schemas.microsoft.com/office/drawing/2014/main" id="{962C6401-820C-4522-BF59-0FFC527CAE58}"/>
              </a:ext>
            </a:extLst>
          </p:cNvPr>
          <p:cNvGrpSpPr/>
          <p:nvPr/>
        </p:nvGrpSpPr>
        <p:grpSpPr>
          <a:xfrm>
            <a:off x="-10982275" y="-8"/>
            <a:ext cx="12210741" cy="6858000"/>
            <a:chOff x="-6096461" y="-79851"/>
            <a:chExt cx="12210741" cy="6858000"/>
          </a:xfrm>
        </p:grpSpPr>
        <p:sp>
          <p:nvSpPr>
            <p:cNvPr id="21" name="Retângulo 20">
              <a:extLst>
                <a:ext uri="{FF2B5EF4-FFF2-40B4-BE49-F238E27FC236}">
                  <a16:creationId xmlns:a16="http://schemas.microsoft.com/office/drawing/2014/main" id="{FFF8A383-67CA-47EE-9CFE-8DEB03BBB867}"/>
                </a:ext>
              </a:extLst>
            </p:cNvPr>
            <p:cNvSpPr/>
            <p:nvPr/>
          </p:nvSpPr>
          <p:spPr>
            <a:xfrm>
              <a:off x="-6096461" y="-79851"/>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tângulo: Cantos Superiores Arredondados 59">
              <a:extLst>
                <a:ext uri="{FF2B5EF4-FFF2-40B4-BE49-F238E27FC236}">
                  <a16:creationId xmlns:a16="http://schemas.microsoft.com/office/drawing/2014/main" id="{AB65C1CF-005B-46F0-BE71-C7FFD6168BEB}"/>
                </a:ext>
              </a:extLst>
            </p:cNvPr>
            <p:cNvSpPr/>
            <p:nvPr/>
          </p:nvSpPr>
          <p:spPr>
            <a:xfrm rot="16200000">
              <a:off x="3724581" y="2940603"/>
              <a:ext cx="3947902" cy="806197"/>
            </a:xfrm>
            <a:prstGeom prst="round2Same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CaixaDeTexto 61">
              <a:extLst>
                <a:ext uri="{FF2B5EF4-FFF2-40B4-BE49-F238E27FC236}">
                  <a16:creationId xmlns:a16="http://schemas.microsoft.com/office/drawing/2014/main" id="{AD812F89-E3CA-49E0-9954-A187007CFE09}"/>
                </a:ext>
              </a:extLst>
            </p:cNvPr>
            <p:cNvSpPr txBox="1"/>
            <p:nvPr/>
          </p:nvSpPr>
          <p:spPr>
            <a:xfrm rot="16200000">
              <a:off x="4299772" y="302598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1964 - Hoje</a:t>
              </a:r>
              <a:endParaRPr lang="en-US" sz="3600" b="1" dirty="0">
                <a:solidFill>
                  <a:schemeClr val="tx2">
                    <a:lumMod val="20000"/>
                    <a:lumOff val="80000"/>
                  </a:schemeClr>
                </a:solidFill>
                <a:latin typeface="Tw Cen MT" panose="020B0602020104020603" pitchFamily="34" charset="0"/>
              </a:endParaRPr>
            </a:p>
          </p:txBody>
        </p:sp>
      </p:grpSp>
      <p:grpSp>
        <p:nvGrpSpPr>
          <p:cNvPr id="53" name="Agrupar 52">
            <a:extLst>
              <a:ext uri="{FF2B5EF4-FFF2-40B4-BE49-F238E27FC236}">
                <a16:creationId xmlns:a16="http://schemas.microsoft.com/office/drawing/2014/main" id="{C4B65821-EBC3-40DA-870C-8943FEF03FA8}"/>
              </a:ext>
            </a:extLst>
          </p:cNvPr>
          <p:cNvGrpSpPr/>
          <p:nvPr/>
        </p:nvGrpSpPr>
        <p:grpSpPr>
          <a:xfrm>
            <a:off x="-11577881" y="-5457"/>
            <a:ext cx="12191999" cy="6858000"/>
            <a:chOff x="-11624093" y="0"/>
            <a:chExt cx="12191999" cy="6858000"/>
          </a:xfrm>
        </p:grpSpPr>
        <p:sp>
          <p:nvSpPr>
            <p:cNvPr id="25" name="Retângulo 24">
              <a:extLst>
                <a:ext uri="{FF2B5EF4-FFF2-40B4-BE49-F238E27FC236}">
                  <a16:creationId xmlns:a16="http://schemas.microsoft.com/office/drawing/2014/main" id="{A02E29E5-5A80-4CC3-8912-2E8E50C770D4}"/>
                </a:ext>
              </a:extLst>
            </p:cNvPr>
            <p:cNvSpPr/>
            <p:nvPr/>
          </p:nvSpPr>
          <p:spPr>
            <a:xfrm>
              <a:off x="-11624093" y="0"/>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tângulo: Cantos Superiores Arredondados 47">
              <a:extLst>
                <a:ext uri="{FF2B5EF4-FFF2-40B4-BE49-F238E27FC236}">
                  <a16:creationId xmlns:a16="http://schemas.microsoft.com/office/drawing/2014/main" id="{AB555D41-4167-4B43-9878-8791F48E0228}"/>
                </a:ext>
              </a:extLst>
            </p:cNvPr>
            <p:cNvSpPr/>
            <p:nvPr/>
          </p:nvSpPr>
          <p:spPr>
            <a:xfrm rot="16200000">
              <a:off x="-1809144" y="3025903"/>
              <a:ext cx="3947902" cy="806197"/>
            </a:xfrm>
            <a:prstGeom prst="round2Same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CaixaDeTexto 48">
              <a:extLst>
                <a:ext uri="{FF2B5EF4-FFF2-40B4-BE49-F238E27FC236}">
                  <a16:creationId xmlns:a16="http://schemas.microsoft.com/office/drawing/2014/main" id="{B37B99F6-9B63-4E68-B6B5-43FF10BF2C8F}"/>
                </a:ext>
              </a:extLst>
            </p:cNvPr>
            <p:cNvSpPr txBox="1"/>
            <p:nvPr/>
          </p:nvSpPr>
          <p:spPr>
            <a:xfrm rot="16200000">
              <a:off x="-1301032" y="310583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Conclusão</a:t>
              </a:r>
              <a:endParaRPr lang="en-US" sz="3600" b="1" dirty="0">
                <a:solidFill>
                  <a:schemeClr val="tx2">
                    <a:lumMod val="20000"/>
                    <a:lumOff val="80000"/>
                  </a:schemeClr>
                </a:solidFill>
                <a:latin typeface="Tw Cen MT" panose="020B0602020104020603" pitchFamily="34" charset="0"/>
              </a:endParaRPr>
            </a:p>
          </p:txBody>
        </p:sp>
      </p:grpSp>
      <p:sp>
        <p:nvSpPr>
          <p:cNvPr id="10" name="CaixaDeTexto 9">
            <a:extLst>
              <a:ext uri="{FF2B5EF4-FFF2-40B4-BE49-F238E27FC236}">
                <a16:creationId xmlns:a16="http://schemas.microsoft.com/office/drawing/2014/main" id="{E841049D-6113-43EF-B6C7-B595E9069D81}"/>
              </a:ext>
            </a:extLst>
          </p:cNvPr>
          <p:cNvSpPr txBox="1"/>
          <p:nvPr/>
        </p:nvSpPr>
        <p:spPr>
          <a:xfrm>
            <a:off x="2915557" y="609600"/>
            <a:ext cx="4702629" cy="5632311"/>
          </a:xfrm>
          <a:prstGeom prst="rect">
            <a:avLst/>
          </a:prstGeom>
          <a:noFill/>
        </p:spPr>
        <p:txBody>
          <a:bodyPr wrap="square" rtlCol="0">
            <a:spAutoFit/>
          </a:bodyPr>
          <a:lstStyle/>
          <a:p>
            <a:r>
              <a:rPr lang="pt-BR" b="1" dirty="0">
                <a:solidFill>
                  <a:schemeClr val="tx1">
                    <a:lumMod val="85000"/>
                    <a:lumOff val="15000"/>
                  </a:schemeClr>
                </a:solidFill>
                <a:latin typeface="Tw Cen MT" panose="020B0602020104020603" pitchFamily="34" charset="0"/>
              </a:rPr>
              <a:t>2000Ac</a:t>
            </a:r>
            <a:r>
              <a:rPr lang="pt-BR" dirty="0">
                <a:solidFill>
                  <a:schemeClr val="tx1">
                    <a:lumMod val="85000"/>
                    <a:lumOff val="15000"/>
                  </a:schemeClr>
                </a:solidFill>
                <a:latin typeface="Tw Cen MT" panose="020B0602020104020603" pitchFamily="34" charset="0"/>
              </a:rPr>
              <a:t> – Surgiu o ábaco.</a:t>
            </a:r>
          </a:p>
          <a:p>
            <a:endParaRPr lang="pt-BR" dirty="0">
              <a:solidFill>
                <a:schemeClr val="tx1">
                  <a:lumMod val="85000"/>
                  <a:lumOff val="15000"/>
                </a:schemeClr>
              </a:solidFill>
              <a:latin typeface="Tw Cen MT" panose="020B0602020104020603" pitchFamily="34" charset="0"/>
            </a:endParaRPr>
          </a:p>
          <a:p>
            <a:r>
              <a:rPr lang="pt-BR" b="1" dirty="0">
                <a:solidFill>
                  <a:schemeClr val="tx1">
                    <a:lumMod val="85000"/>
                    <a:lumOff val="15000"/>
                  </a:schemeClr>
                </a:solidFill>
                <a:latin typeface="Tw Cen MT" panose="020B0602020104020603" pitchFamily="34" charset="0"/>
              </a:rPr>
              <a:t>1500</a:t>
            </a:r>
            <a:r>
              <a:rPr lang="pt-BR" dirty="0">
                <a:solidFill>
                  <a:schemeClr val="tx1">
                    <a:lumMod val="85000"/>
                    <a:lumOff val="15000"/>
                  </a:schemeClr>
                </a:solidFill>
                <a:latin typeface="Tw Cen MT" panose="020B0602020104020603" pitchFamily="34" charset="0"/>
              </a:rPr>
              <a:t> – Leonardo da Vinci inventou a calculadora Mecânica, a mesma calculava algumas operações simples com 13 algarismos.</a:t>
            </a:r>
          </a:p>
          <a:p>
            <a:endParaRPr lang="pt-BR" dirty="0">
              <a:solidFill>
                <a:schemeClr val="tx1">
                  <a:lumMod val="85000"/>
                  <a:lumOff val="15000"/>
                </a:schemeClr>
              </a:solidFill>
              <a:latin typeface="Tw Cen MT" panose="020B0602020104020603" pitchFamily="34" charset="0"/>
            </a:endParaRPr>
          </a:p>
          <a:p>
            <a:r>
              <a:rPr lang="pt-BR" b="1" dirty="0">
                <a:solidFill>
                  <a:schemeClr val="tx1">
                    <a:lumMod val="85000"/>
                    <a:lumOff val="15000"/>
                  </a:schemeClr>
                </a:solidFill>
                <a:latin typeface="Tw Cen MT" panose="020B0602020104020603" pitchFamily="34" charset="0"/>
              </a:rPr>
              <a:t>1640</a:t>
            </a:r>
            <a:r>
              <a:rPr lang="pt-BR" dirty="0">
                <a:solidFill>
                  <a:schemeClr val="tx1">
                    <a:lumMod val="85000"/>
                    <a:lumOff val="15000"/>
                  </a:schemeClr>
                </a:solidFill>
                <a:latin typeface="Tw Cen MT" panose="020B0602020104020603" pitchFamily="34" charset="0"/>
              </a:rPr>
              <a:t> – Leonir </a:t>
            </a:r>
            <a:r>
              <a:rPr lang="pt-BR" dirty="0" err="1">
                <a:solidFill>
                  <a:schemeClr val="tx1">
                    <a:lumMod val="85000"/>
                    <a:lumOff val="15000"/>
                  </a:schemeClr>
                </a:solidFill>
                <a:latin typeface="Tw Cen MT" panose="020B0602020104020603" pitchFamily="34" charset="0"/>
              </a:rPr>
              <a:t>Gravet</a:t>
            </a:r>
            <a:r>
              <a:rPr lang="pt-BR" dirty="0">
                <a:solidFill>
                  <a:schemeClr val="tx1">
                    <a:lumMod val="85000"/>
                    <a:lumOff val="15000"/>
                  </a:schemeClr>
                </a:solidFill>
                <a:latin typeface="Tw Cen MT" panose="020B0602020104020603" pitchFamily="34" charset="0"/>
              </a:rPr>
              <a:t> criou uma régua de calculo onde uma das réguas era fixa e a outra se movimentava com o objetivo de efetuar as quatro operações básicas utilizando apenas a logica. </a:t>
            </a:r>
          </a:p>
          <a:p>
            <a:endParaRPr lang="pt-BR" dirty="0">
              <a:solidFill>
                <a:schemeClr val="tx1">
                  <a:lumMod val="85000"/>
                  <a:lumOff val="15000"/>
                </a:schemeClr>
              </a:solidFill>
              <a:latin typeface="Tw Cen MT" panose="020B0602020104020603" pitchFamily="34" charset="0"/>
            </a:endParaRPr>
          </a:p>
          <a:p>
            <a:r>
              <a:rPr lang="pt-BR" b="1" dirty="0">
                <a:solidFill>
                  <a:schemeClr val="tx1">
                    <a:lumMod val="85000"/>
                    <a:lumOff val="15000"/>
                  </a:schemeClr>
                </a:solidFill>
                <a:latin typeface="Tw Cen MT" panose="020B0602020104020603" pitchFamily="34" charset="0"/>
              </a:rPr>
              <a:t>1642</a:t>
            </a:r>
            <a:r>
              <a:rPr lang="pt-BR" dirty="0">
                <a:solidFill>
                  <a:schemeClr val="tx1">
                    <a:lumMod val="85000"/>
                    <a:lumOff val="15000"/>
                  </a:schemeClr>
                </a:solidFill>
                <a:latin typeface="Tw Cen MT" panose="020B0602020104020603" pitchFamily="34" charset="0"/>
              </a:rPr>
              <a:t> – </a:t>
            </a:r>
            <a:r>
              <a:rPr lang="pt-BR" dirty="0" err="1">
                <a:solidFill>
                  <a:schemeClr val="tx1">
                    <a:lumMod val="85000"/>
                    <a:lumOff val="15000"/>
                  </a:schemeClr>
                </a:solidFill>
                <a:latin typeface="Tw Cen MT" panose="020B0602020104020603" pitchFamily="34" charset="0"/>
              </a:rPr>
              <a:t>Blaise</a:t>
            </a:r>
            <a:r>
              <a:rPr lang="pt-BR" dirty="0">
                <a:solidFill>
                  <a:schemeClr val="tx1">
                    <a:lumMod val="85000"/>
                    <a:lumOff val="15000"/>
                  </a:schemeClr>
                </a:solidFill>
                <a:latin typeface="Tw Cen MT" panose="020B0602020104020603" pitchFamily="34" charset="0"/>
              </a:rPr>
              <a:t> Pascal inventou a primeira calculadora (“</a:t>
            </a:r>
            <a:r>
              <a:rPr lang="pt-BR" dirty="0" err="1">
                <a:solidFill>
                  <a:schemeClr val="tx1">
                    <a:lumMod val="85000"/>
                    <a:lumOff val="15000"/>
                  </a:schemeClr>
                </a:solidFill>
                <a:latin typeface="Tw Cen MT" panose="020B0602020104020603" pitchFamily="34" charset="0"/>
              </a:rPr>
              <a:t>Pascaline</a:t>
            </a:r>
            <a:r>
              <a:rPr lang="pt-BR" dirty="0">
                <a:solidFill>
                  <a:schemeClr val="tx1">
                    <a:lumMod val="85000"/>
                    <a:lumOff val="15000"/>
                  </a:schemeClr>
                </a:solidFill>
                <a:latin typeface="Tw Cen MT" panose="020B0602020104020603" pitchFamily="34" charset="0"/>
              </a:rPr>
              <a:t>”) que calculava a soma e a subtração de até 8 algarismos.</a:t>
            </a:r>
            <a:br>
              <a:rPr lang="pt-BR" dirty="0">
                <a:solidFill>
                  <a:schemeClr val="tx1">
                    <a:lumMod val="85000"/>
                    <a:lumOff val="15000"/>
                  </a:schemeClr>
                </a:solidFill>
                <a:latin typeface="Tw Cen MT" panose="020B0602020104020603" pitchFamily="34" charset="0"/>
              </a:rPr>
            </a:br>
            <a:br>
              <a:rPr lang="pt-BR" dirty="0">
                <a:solidFill>
                  <a:schemeClr val="tx1">
                    <a:lumMod val="85000"/>
                    <a:lumOff val="15000"/>
                  </a:schemeClr>
                </a:solidFill>
                <a:latin typeface="Tw Cen MT" panose="020B0602020104020603" pitchFamily="34" charset="0"/>
              </a:rPr>
            </a:br>
            <a:r>
              <a:rPr lang="pt-BR" b="1" dirty="0">
                <a:solidFill>
                  <a:schemeClr val="tx1">
                    <a:lumMod val="85000"/>
                    <a:lumOff val="15000"/>
                  </a:schemeClr>
                </a:solidFill>
                <a:latin typeface="Tw Cen MT" panose="020B0602020104020603" pitchFamily="34" charset="0"/>
              </a:rPr>
              <a:t>1671</a:t>
            </a:r>
            <a:r>
              <a:rPr lang="pt-BR" dirty="0">
                <a:solidFill>
                  <a:schemeClr val="tx1">
                    <a:lumMod val="85000"/>
                    <a:lumOff val="15000"/>
                  </a:schemeClr>
                </a:solidFill>
                <a:latin typeface="Tw Cen MT" panose="020B0602020104020603" pitchFamily="34" charset="0"/>
              </a:rPr>
              <a:t> – </a:t>
            </a:r>
            <a:r>
              <a:rPr lang="pt-BR" dirty="0" err="1">
                <a:solidFill>
                  <a:schemeClr val="tx1">
                    <a:lumMod val="85000"/>
                    <a:lumOff val="15000"/>
                  </a:schemeClr>
                </a:solidFill>
                <a:latin typeface="Tw Cen MT" panose="020B0602020104020603" pitchFamily="34" charset="0"/>
              </a:rPr>
              <a:t>Leibinitz</a:t>
            </a:r>
            <a:r>
              <a:rPr lang="pt-BR" dirty="0">
                <a:solidFill>
                  <a:schemeClr val="tx1">
                    <a:lumMod val="85000"/>
                    <a:lumOff val="15000"/>
                  </a:schemeClr>
                </a:solidFill>
                <a:latin typeface="Tw Cen MT" panose="020B0602020104020603" pitchFamily="34" charset="0"/>
              </a:rPr>
              <a:t> aprimorou a maquina de Pascal para realizar as 4 funções básicas.</a:t>
            </a:r>
            <a:br>
              <a:rPr lang="pt-BR" dirty="0">
                <a:solidFill>
                  <a:schemeClr val="tx1">
                    <a:lumMod val="85000"/>
                    <a:lumOff val="15000"/>
                  </a:schemeClr>
                </a:solidFill>
                <a:latin typeface="Tw Cen MT" panose="020B0602020104020603" pitchFamily="34" charset="0"/>
              </a:rPr>
            </a:br>
            <a:br>
              <a:rPr lang="pt-BR" dirty="0">
                <a:solidFill>
                  <a:schemeClr val="tx1">
                    <a:lumMod val="85000"/>
                    <a:lumOff val="15000"/>
                  </a:schemeClr>
                </a:solidFill>
                <a:latin typeface="Tw Cen MT" panose="020B0602020104020603" pitchFamily="34" charset="0"/>
              </a:rPr>
            </a:br>
            <a:endParaRPr lang="pt-BR" dirty="0">
              <a:solidFill>
                <a:schemeClr val="tx1">
                  <a:lumMod val="85000"/>
                  <a:lumOff val="15000"/>
                </a:schemeClr>
              </a:solidFill>
              <a:latin typeface="Tw Cen MT" panose="020B0602020104020603" pitchFamily="34" charset="0"/>
            </a:endParaRPr>
          </a:p>
        </p:txBody>
      </p:sp>
      <p:pic>
        <p:nvPicPr>
          <p:cNvPr id="1026" name="Picture 2" descr="Ábaco (vetor) ilustração do vetor. Ilustração de vetor - 10404653">
            <a:extLst>
              <a:ext uri="{FF2B5EF4-FFF2-40B4-BE49-F238E27FC236}">
                <a16:creationId xmlns:a16="http://schemas.microsoft.com/office/drawing/2014/main" id="{68DEE90E-5D9F-4042-9430-ED4F4C18766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244" b="90813" l="3750" r="96250">
                        <a14:foregroundMark x1="13375" y1="12898" x2="13375" y2="12898"/>
                        <a14:foregroundMark x1="13250" y1="12898" x2="13250" y2="12898"/>
                        <a14:foregroundMark x1="13250" y1="12898" x2="13250" y2="12898"/>
                        <a14:foregroundMark x1="13250" y1="12898" x2="13250" y2="12898"/>
                        <a14:foregroundMark x1="13250" y1="12898" x2="13250" y2="12898"/>
                        <a14:foregroundMark x1="12625" y1="12014" x2="9750" y2="77562"/>
                        <a14:foregroundMark x1="12000" y1="75972" x2="12000" y2="75972"/>
                        <a14:foregroundMark x1="12250" y1="75795" x2="12250" y2="75795"/>
                        <a14:foregroundMark x1="12250" y1="75795" x2="12250" y2="75795"/>
                        <a14:foregroundMark x1="12250" y1="75618" x2="14750" y2="8304"/>
                        <a14:foregroundMark x1="14750" y1="8304" x2="14625" y2="7244"/>
                        <a14:foregroundMark x1="18000" y1="26855" x2="18000" y2="26855"/>
                        <a14:foregroundMark x1="18000" y1="26855" x2="18000" y2="26855"/>
                        <a14:foregroundMark x1="18000" y1="26855" x2="18000" y2="26855"/>
                        <a14:foregroundMark x1="18000" y1="26855" x2="18000" y2="26855"/>
                        <a14:foregroundMark x1="18000" y1="26855" x2="17250" y2="26855"/>
                        <a14:foregroundMark x1="16000" y1="26855" x2="63500" y2="28269"/>
                        <a14:foregroundMark x1="63500" y1="28269" x2="72500" y2="27208"/>
                        <a14:foregroundMark x1="84625" y1="7420" x2="88625" y2="74735"/>
                        <a14:foregroundMark x1="88625" y1="74735" x2="84875" y2="10601"/>
                        <a14:foregroundMark x1="87750" y1="34806" x2="86750" y2="8304"/>
                        <a14:foregroundMark x1="10125" y1="78092" x2="3750" y2="89929"/>
                        <a14:foregroundMark x1="90125" y1="79682" x2="93250" y2="83216"/>
                        <a14:foregroundMark x1="90750" y1="81802" x2="96250" y2="90813"/>
                        <a14:foregroundMark x1="14125" y1="10601" x2="63125" y2="12898"/>
                        <a14:foregroundMark x1="63125" y1="12898" x2="85250" y2="10954"/>
                        <a14:foregroundMark x1="12000" y1="55654" x2="35875" y2="56360"/>
                        <a14:foregroundMark x1="35875" y1="56360" x2="60125" y2="55477"/>
                        <a14:foregroundMark x1="60125" y1="55477" x2="84375" y2="55477"/>
                        <a14:foregroundMark x1="84375" y1="55477" x2="87250" y2="54770"/>
                      </a14:backgroundRemoval>
                    </a14:imgEffect>
                  </a14:imgLayer>
                </a14:imgProps>
              </a:ext>
              <a:ext uri="{28A0092B-C50C-407E-A947-70E740481C1C}">
                <a14:useLocalDpi xmlns:a14="http://schemas.microsoft.com/office/drawing/2010/main" val="0"/>
              </a:ext>
            </a:extLst>
          </a:blip>
          <a:srcRect/>
          <a:stretch>
            <a:fillRect/>
          </a:stretch>
        </p:blipFill>
        <p:spPr bwMode="auto">
          <a:xfrm>
            <a:off x="8608127" y="377821"/>
            <a:ext cx="2017532" cy="14274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história incalculada das calculadoras mecânicas | Nota Bene | Blog  Oficial De Eugene Kaspersky">
            <a:extLst>
              <a:ext uri="{FF2B5EF4-FFF2-40B4-BE49-F238E27FC236}">
                <a16:creationId xmlns:a16="http://schemas.microsoft.com/office/drawing/2014/main" id="{BD8B9C65-5E75-440C-BEB6-9C639EB3F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497" y="2353526"/>
            <a:ext cx="2121354" cy="13258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scaline - Link: http://estilotechnology.blogspot.com/2016/05/pascaline-1645.html">
            <a:extLst>
              <a:ext uri="{FF2B5EF4-FFF2-40B4-BE49-F238E27FC236}">
                <a16:creationId xmlns:a16="http://schemas.microsoft.com/office/drawing/2014/main" id="{70C86435-F1DC-4437-BD57-92AE3CE5A5BC}"/>
              </a:ext>
              <a:ext uri="{C183D7F6-B498-43B3-948B-1728B52AA6E4}">
                <adec:decorative xmlns:adec="http://schemas.microsoft.com/office/drawing/2017/decorative" val="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9497" y="4418627"/>
            <a:ext cx="2206279" cy="146420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hlinkClick r:id="rId6"/>
            <a:extLst>
              <a:ext uri="{FF2B5EF4-FFF2-40B4-BE49-F238E27FC236}">
                <a16:creationId xmlns:a16="http://schemas.microsoft.com/office/drawing/2014/main" id="{488043A1-8998-405C-AF1F-1DD2318C2643}"/>
              </a:ext>
            </a:extLst>
          </p:cNvPr>
          <p:cNvSpPr txBox="1"/>
          <p:nvPr/>
        </p:nvSpPr>
        <p:spPr>
          <a:xfrm>
            <a:off x="8509497" y="5882830"/>
            <a:ext cx="2299729" cy="369332"/>
          </a:xfrm>
          <a:prstGeom prst="rect">
            <a:avLst/>
          </a:prstGeom>
          <a:noFill/>
        </p:spPr>
        <p:txBody>
          <a:bodyPr wrap="square" rtlCol="0">
            <a:spAutoFit/>
          </a:bodyPr>
          <a:lstStyle/>
          <a:p>
            <a:r>
              <a:rPr lang="pt-BR" dirty="0" err="1">
                <a:solidFill>
                  <a:schemeClr val="bg2">
                    <a:lumMod val="50000"/>
                  </a:schemeClr>
                </a:solidFill>
                <a:latin typeface="Tw Cen MT" panose="020B0602020104020603" pitchFamily="34" charset="0"/>
              </a:rPr>
              <a:t>Pascaline</a:t>
            </a:r>
            <a:endParaRPr lang="pt-BR" dirty="0">
              <a:solidFill>
                <a:schemeClr val="bg2">
                  <a:lumMod val="50000"/>
                </a:schemeClr>
              </a:solidFill>
              <a:latin typeface="Tw Cen MT" panose="020B0602020104020603" pitchFamily="34" charset="0"/>
            </a:endParaRPr>
          </a:p>
        </p:txBody>
      </p:sp>
      <p:sp>
        <p:nvSpPr>
          <p:cNvPr id="43" name="CaixaDeTexto 42">
            <a:hlinkClick r:id="rId7"/>
            <a:extLst>
              <a:ext uri="{FF2B5EF4-FFF2-40B4-BE49-F238E27FC236}">
                <a16:creationId xmlns:a16="http://schemas.microsoft.com/office/drawing/2014/main" id="{607AD450-831C-4E43-982D-C57F0A3B2569}"/>
              </a:ext>
            </a:extLst>
          </p:cNvPr>
          <p:cNvSpPr txBox="1"/>
          <p:nvPr/>
        </p:nvSpPr>
        <p:spPr>
          <a:xfrm>
            <a:off x="8560297" y="1758594"/>
            <a:ext cx="2299729" cy="369332"/>
          </a:xfrm>
          <a:prstGeom prst="rect">
            <a:avLst/>
          </a:prstGeom>
          <a:noFill/>
        </p:spPr>
        <p:txBody>
          <a:bodyPr wrap="square" rtlCol="0">
            <a:spAutoFit/>
          </a:bodyPr>
          <a:lstStyle/>
          <a:p>
            <a:r>
              <a:rPr lang="pt-BR" dirty="0">
                <a:solidFill>
                  <a:schemeClr val="bg2">
                    <a:lumMod val="50000"/>
                  </a:schemeClr>
                </a:solidFill>
                <a:latin typeface="Tw Cen MT" panose="020B0602020104020603" pitchFamily="34" charset="0"/>
              </a:rPr>
              <a:t>Ábaco</a:t>
            </a:r>
          </a:p>
        </p:txBody>
      </p:sp>
      <p:sp>
        <p:nvSpPr>
          <p:cNvPr id="44" name="CaixaDeTexto 43">
            <a:hlinkClick r:id="rId8"/>
            <a:extLst>
              <a:ext uri="{FF2B5EF4-FFF2-40B4-BE49-F238E27FC236}">
                <a16:creationId xmlns:a16="http://schemas.microsoft.com/office/drawing/2014/main" id="{300132E1-CC9B-4794-95DB-8A5834397527}"/>
              </a:ext>
            </a:extLst>
          </p:cNvPr>
          <p:cNvSpPr txBox="1"/>
          <p:nvPr/>
        </p:nvSpPr>
        <p:spPr>
          <a:xfrm>
            <a:off x="8462771" y="3679372"/>
            <a:ext cx="2299729" cy="369332"/>
          </a:xfrm>
          <a:prstGeom prst="rect">
            <a:avLst/>
          </a:prstGeom>
          <a:noFill/>
        </p:spPr>
        <p:txBody>
          <a:bodyPr wrap="square" rtlCol="0">
            <a:spAutoFit/>
          </a:bodyPr>
          <a:lstStyle/>
          <a:p>
            <a:r>
              <a:rPr lang="pt-BR" dirty="0">
                <a:solidFill>
                  <a:schemeClr val="bg2">
                    <a:lumMod val="50000"/>
                  </a:schemeClr>
                </a:solidFill>
                <a:latin typeface="Tw Cen MT" panose="020B0602020104020603" pitchFamily="34" charset="0"/>
              </a:rPr>
              <a:t>Maquina de Leonardo</a:t>
            </a:r>
          </a:p>
        </p:txBody>
      </p:sp>
      <p:sp>
        <p:nvSpPr>
          <p:cNvPr id="29" name="CaixaDeTexto 28">
            <a:extLst>
              <a:ext uri="{FF2B5EF4-FFF2-40B4-BE49-F238E27FC236}">
                <a16:creationId xmlns:a16="http://schemas.microsoft.com/office/drawing/2014/main" id="{43D513A4-0102-4C80-B368-1509E5D787AF}"/>
              </a:ext>
            </a:extLst>
          </p:cNvPr>
          <p:cNvSpPr txBox="1"/>
          <p:nvPr/>
        </p:nvSpPr>
        <p:spPr>
          <a:xfrm>
            <a:off x="2459181" y="6529886"/>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415847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61" name="Agrupar 60">
            <a:extLst>
              <a:ext uri="{FF2B5EF4-FFF2-40B4-BE49-F238E27FC236}">
                <a16:creationId xmlns:a16="http://schemas.microsoft.com/office/drawing/2014/main" id="{25C12E83-F86F-4268-ADE8-C7AFDCD00F9E}"/>
              </a:ext>
            </a:extLst>
          </p:cNvPr>
          <p:cNvGrpSpPr/>
          <p:nvPr/>
        </p:nvGrpSpPr>
        <p:grpSpPr>
          <a:xfrm>
            <a:off x="1" y="-10906"/>
            <a:ext cx="12191999" cy="6858000"/>
            <a:chOff x="-8282978" y="-2982703"/>
            <a:chExt cx="12191999" cy="6858000"/>
          </a:xfrm>
        </p:grpSpPr>
        <p:sp>
          <p:nvSpPr>
            <p:cNvPr id="4" name="Retângulo 3">
              <a:extLst>
                <a:ext uri="{FF2B5EF4-FFF2-40B4-BE49-F238E27FC236}">
                  <a16:creationId xmlns:a16="http://schemas.microsoft.com/office/drawing/2014/main" id="{F86878E5-80A7-4384-8278-D0826985382A}"/>
                </a:ext>
              </a:extLst>
            </p:cNvPr>
            <p:cNvSpPr/>
            <p:nvPr/>
          </p:nvSpPr>
          <p:spPr>
            <a:xfrm>
              <a:off x="-8282978" y="-2982703"/>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Cantos Superiores Arredondados 36">
              <a:extLst>
                <a:ext uri="{FF2B5EF4-FFF2-40B4-BE49-F238E27FC236}">
                  <a16:creationId xmlns:a16="http://schemas.microsoft.com/office/drawing/2014/main" id="{00A94CD2-E6A8-494E-BFAF-95BD39E2097B}"/>
                </a:ext>
              </a:extLst>
            </p:cNvPr>
            <p:cNvSpPr/>
            <p:nvPr/>
          </p:nvSpPr>
          <p:spPr>
            <a:xfrm rot="16200000">
              <a:off x="1531971" y="43195"/>
              <a:ext cx="3947902" cy="806197"/>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CaixaDeTexto 41">
              <a:extLst>
                <a:ext uri="{FF2B5EF4-FFF2-40B4-BE49-F238E27FC236}">
                  <a16:creationId xmlns:a16="http://schemas.microsoft.com/office/drawing/2014/main" id="{CFB723D6-08F0-48DB-A908-D0C371CB5C31}"/>
                </a:ext>
              </a:extLst>
            </p:cNvPr>
            <p:cNvSpPr txBox="1"/>
            <p:nvPr/>
          </p:nvSpPr>
          <p:spPr>
            <a:xfrm rot="16200000">
              <a:off x="1843714" y="134029"/>
              <a:ext cx="3465293"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2000Ac - 1671</a:t>
              </a:r>
              <a:endParaRPr lang="en-US" sz="3600" b="1" dirty="0">
                <a:solidFill>
                  <a:schemeClr val="tx2">
                    <a:lumMod val="20000"/>
                    <a:lumOff val="80000"/>
                  </a:schemeClr>
                </a:solidFill>
                <a:latin typeface="Tw Cen MT" panose="020B0602020104020603" pitchFamily="34" charset="0"/>
              </a:endParaRPr>
            </a:p>
          </p:txBody>
        </p:sp>
      </p:grpSp>
      <p:grpSp>
        <p:nvGrpSpPr>
          <p:cNvPr id="55" name="Agrupar 54">
            <a:extLst>
              <a:ext uri="{FF2B5EF4-FFF2-40B4-BE49-F238E27FC236}">
                <a16:creationId xmlns:a16="http://schemas.microsoft.com/office/drawing/2014/main" id="{3E216273-F672-4569-8C8B-9244A2034523}"/>
              </a:ext>
            </a:extLst>
          </p:cNvPr>
          <p:cNvGrpSpPr/>
          <p:nvPr/>
        </p:nvGrpSpPr>
        <p:grpSpPr>
          <a:xfrm>
            <a:off x="-582134" y="-36148"/>
            <a:ext cx="12191999" cy="6858000"/>
            <a:chOff x="-1483401" y="-28"/>
            <a:chExt cx="12191999" cy="6858000"/>
          </a:xfrm>
        </p:grpSpPr>
        <p:sp>
          <p:nvSpPr>
            <p:cNvPr id="13" name="Retângulo 12">
              <a:extLst>
                <a:ext uri="{FF2B5EF4-FFF2-40B4-BE49-F238E27FC236}">
                  <a16:creationId xmlns:a16="http://schemas.microsoft.com/office/drawing/2014/main" id="{319979CF-EB0D-4C14-8597-B41C1265155F}"/>
                </a:ext>
              </a:extLst>
            </p:cNvPr>
            <p:cNvSpPr/>
            <p:nvPr/>
          </p:nvSpPr>
          <p:spPr>
            <a:xfrm>
              <a:off x="-1483401" y="-2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tângulo: Cantos Superiores Arredondados 51">
              <a:extLst>
                <a:ext uri="{FF2B5EF4-FFF2-40B4-BE49-F238E27FC236}">
                  <a16:creationId xmlns:a16="http://schemas.microsoft.com/office/drawing/2014/main" id="{FC3E5D89-2284-4986-8677-0EDA99F63D3D}"/>
                </a:ext>
              </a:extLst>
            </p:cNvPr>
            <p:cNvSpPr/>
            <p:nvPr/>
          </p:nvSpPr>
          <p:spPr>
            <a:xfrm rot="16200000">
              <a:off x="8331549" y="3025890"/>
              <a:ext cx="3947902" cy="806197"/>
            </a:xfrm>
            <a:prstGeom prst="round2Same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CaixaDeTexto 53">
              <a:extLst>
                <a:ext uri="{FF2B5EF4-FFF2-40B4-BE49-F238E27FC236}">
                  <a16:creationId xmlns:a16="http://schemas.microsoft.com/office/drawing/2014/main" id="{6855AD7F-63DC-437A-91F2-FD83BEFB2E58}"/>
                </a:ext>
              </a:extLst>
            </p:cNvPr>
            <p:cNvSpPr txBox="1"/>
            <p:nvPr/>
          </p:nvSpPr>
          <p:spPr>
            <a:xfrm rot="16200000">
              <a:off x="8849956" y="3105807"/>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1833 - 1944</a:t>
              </a:r>
              <a:endParaRPr lang="en-US" sz="3600" b="1" dirty="0">
                <a:solidFill>
                  <a:schemeClr val="tx2">
                    <a:lumMod val="20000"/>
                    <a:lumOff val="80000"/>
                  </a:schemeClr>
                </a:solidFill>
                <a:latin typeface="Tw Cen MT" panose="020B0602020104020603" pitchFamily="34" charset="0"/>
              </a:endParaRPr>
            </a:p>
          </p:txBody>
        </p:sp>
      </p:grpSp>
      <p:grpSp>
        <p:nvGrpSpPr>
          <p:cNvPr id="59" name="Agrupar 58">
            <a:extLst>
              <a:ext uri="{FF2B5EF4-FFF2-40B4-BE49-F238E27FC236}">
                <a16:creationId xmlns:a16="http://schemas.microsoft.com/office/drawing/2014/main" id="{98860AC1-287C-42D7-8EA8-C538CB5785A7}"/>
              </a:ext>
            </a:extLst>
          </p:cNvPr>
          <p:cNvGrpSpPr/>
          <p:nvPr/>
        </p:nvGrpSpPr>
        <p:grpSpPr>
          <a:xfrm>
            <a:off x="-10386669" y="-4"/>
            <a:ext cx="12203742" cy="6858000"/>
            <a:chOff x="-6950050" y="173038"/>
            <a:chExt cx="12203742" cy="6858000"/>
          </a:xfrm>
        </p:grpSpPr>
        <p:sp>
          <p:nvSpPr>
            <p:cNvPr id="17" name="Retângulo 16">
              <a:extLst>
                <a:ext uri="{FF2B5EF4-FFF2-40B4-BE49-F238E27FC236}">
                  <a16:creationId xmlns:a16="http://schemas.microsoft.com/office/drawing/2014/main" id="{29B1F178-91B2-4FBB-8416-BB47664926A3}"/>
                </a:ext>
              </a:extLst>
            </p:cNvPr>
            <p:cNvSpPr/>
            <p:nvPr/>
          </p:nvSpPr>
          <p:spPr>
            <a:xfrm>
              <a:off x="-6950050" y="173038"/>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tângulo: Cantos Superiores Arredondados 55">
              <a:extLst>
                <a:ext uri="{FF2B5EF4-FFF2-40B4-BE49-F238E27FC236}">
                  <a16:creationId xmlns:a16="http://schemas.microsoft.com/office/drawing/2014/main" id="{B8D71540-3D0B-4672-8B15-A8683CC407D3}"/>
                </a:ext>
              </a:extLst>
            </p:cNvPr>
            <p:cNvSpPr/>
            <p:nvPr/>
          </p:nvSpPr>
          <p:spPr>
            <a:xfrm rot="16200000">
              <a:off x="2864899" y="3198939"/>
              <a:ext cx="3947902" cy="806197"/>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41B558C8-92A2-4902-9E5B-303C528BFA43}"/>
                </a:ext>
              </a:extLst>
            </p:cNvPr>
            <p:cNvSpPr txBox="1"/>
            <p:nvPr/>
          </p:nvSpPr>
          <p:spPr>
            <a:xfrm rot="16200000">
              <a:off x="3439184" y="3273422"/>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1946 - 1962</a:t>
              </a:r>
              <a:endParaRPr lang="en-US" sz="3600" b="1" dirty="0">
                <a:solidFill>
                  <a:schemeClr val="tx2">
                    <a:lumMod val="20000"/>
                    <a:lumOff val="80000"/>
                  </a:schemeClr>
                </a:solidFill>
                <a:latin typeface="Tw Cen MT" panose="020B0602020104020603" pitchFamily="34" charset="0"/>
              </a:endParaRPr>
            </a:p>
          </p:txBody>
        </p:sp>
      </p:grpSp>
      <p:grpSp>
        <p:nvGrpSpPr>
          <p:cNvPr id="63" name="Agrupar 62">
            <a:extLst>
              <a:ext uri="{FF2B5EF4-FFF2-40B4-BE49-F238E27FC236}">
                <a16:creationId xmlns:a16="http://schemas.microsoft.com/office/drawing/2014/main" id="{962C6401-820C-4522-BF59-0FFC527CAE58}"/>
              </a:ext>
            </a:extLst>
          </p:cNvPr>
          <p:cNvGrpSpPr/>
          <p:nvPr/>
        </p:nvGrpSpPr>
        <p:grpSpPr>
          <a:xfrm>
            <a:off x="-10982275" y="-8"/>
            <a:ext cx="12210741" cy="6858000"/>
            <a:chOff x="-6096461" y="-79851"/>
            <a:chExt cx="12210741" cy="6858000"/>
          </a:xfrm>
        </p:grpSpPr>
        <p:sp>
          <p:nvSpPr>
            <p:cNvPr id="21" name="Retângulo 20">
              <a:extLst>
                <a:ext uri="{FF2B5EF4-FFF2-40B4-BE49-F238E27FC236}">
                  <a16:creationId xmlns:a16="http://schemas.microsoft.com/office/drawing/2014/main" id="{FFF8A383-67CA-47EE-9CFE-8DEB03BBB867}"/>
                </a:ext>
              </a:extLst>
            </p:cNvPr>
            <p:cNvSpPr/>
            <p:nvPr/>
          </p:nvSpPr>
          <p:spPr>
            <a:xfrm>
              <a:off x="-6096461" y="-79851"/>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tângulo: Cantos Superiores Arredondados 59">
              <a:extLst>
                <a:ext uri="{FF2B5EF4-FFF2-40B4-BE49-F238E27FC236}">
                  <a16:creationId xmlns:a16="http://schemas.microsoft.com/office/drawing/2014/main" id="{AB65C1CF-005B-46F0-BE71-C7FFD6168BEB}"/>
                </a:ext>
              </a:extLst>
            </p:cNvPr>
            <p:cNvSpPr/>
            <p:nvPr/>
          </p:nvSpPr>
          <p:spPr>
            <a:xfrm rot="16200000">
              <a:off x="3724581" y="2940603"/>
              <a:ext cx="3947902" cy="806197"/>
            </a:xfrm>
            <a:prstGeom prst="round2Same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CaixaDeTexto 61">
              <a:extLst>
                <a:ext uri="{FF2B5EF4-FFF2-40B4-BE49-F238E27FC236}">
                  <a16:creationId xmlns:a16="http://schemas.microsoft.com/office/drawing/2014/main" id="{AD812F89-E3CA-49E0-9954-A187007CFE09}"/>
                </a:ext>
              </a:extLst>
            </p:cNvPr>
            <p:cNvSpPr txBox="1"/>
            <p:nvPr/>
          </p:nvSpPr>
          <p:spPr>
            <a:xfrm rot="16200000">
              <a:off x="4299772" y="302598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1964 - Hoje</a:t>
              </a:r>
              <a:endParaRPr lang="en-US" sz="3600" b="1" dirty="0">
                <a:solidFill>
                  <a:schemeClr val="tx2">
                    <a:lumMod val="20000"/>
                    <a:lumOff val="80000"/>
                  </a:schemeClr>
                </a:solidFill>
                <a:latin typeface="Tw Cen MT" panose="020B0602020104020603" pitchFamily="34" charset="0"/>
              </a:endParaRPr>
            </a:p>
          </p:txBody>
        </p:sp>
      </p:grpSp>
      <p:grpSp>
        <p:nvGrpSpPr>
          <p:cNvPr id="53" name="Agrupar 52">
            <a:extLst>
              <a:ext uri="{FF2B5EF4-FFF2-40B4-BE49-F238E27FC236}">
                <a16:creationId xmlns:a16="http://schemas.microsoft.com/office/drawing/2014/main" id="{C4B65821-EBC3-40DA-870C-8943FEF03FA8}"/>
              </a:ext>
            </a:extLst>
          </p:cNvPr>
          <p:cNvGrpSpPr/>
          <p:nvPr/>
        </p:nvGrpSpPr>
        <p:grpSpPr>
          <a:xfrm>
            <a:off x="-11577881" y="-5457"/>
            <a:ext cx="12191999" cy="6858000"/>
            <a:chOff x="-11624093" y="0"/>
            <a:chExt cx="12191999" cy="6858000"/>
          </a:xfrm>
        </p:grpSpPr>
        <p:sp>
          <p:nvSpPr>
            <p:cNvPr id="25" name="Retângulo 24">
              <a:extLst>
                <a:ext uri="{FF2B5EF4-FFF2-40B4-BE49-F238E27FC236}">
                  <a16:creationId xmlns:a16="http://schemas.microsoft.com/office/drawing/2014/main" id="{A02E29E5-5A80-4CC3-8912-2E8E50C770D4}"/>
                </a:ext>
              </a:extLst>
            </p:cNvPr>
            <p:cNvSpPr/>
            <p:nvPr/>
          </p:nvSpPr>
          <p:spPr>
            <a:xfrm>
              <a:off x="-11624093" y="0"/>
              <a:ext cx="12191999" cy="6858000"/>
            </a:xfrm>
            <a:prstGeom prst="rect">
              <a:avLst/>
            </a:prstGeom>
            <a:solidFill>
              <a:schemeClr val="accent1">
                <a:lumMod val="20000"/>
                <a:lumOff val="80000"/>
              </a:schemeClr>
            </a:solidFill>
            <a:ln>
              <a:noFill/>
            </a:ln>
            <a:effectLst>
              <a:outerShdw blurRad="2540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tângulo: Cantos Superiores Arredondados 47">
              <a:extLst>
                <a:ext uri="{FF2B5EF4-FFF2-40B4-BE49-F238E27FC236}">
                  <a16:creationId xmlns:a16="http://schemas.microsoft.com/office/drawing/2014/main" id="{AB555D41-4167-4B43-9878-8791F48E0228}"/>
                </a:ext>
              </a:extLst>
            </p:cNvPr>
            <p:cNvSpPr/>
            <p:nvPr/>
          </p:nvSpPr>
          <p:spPr>
            <a:xfrm rot="16200000">
              <a:off x="-1809144" y="3025903"/>
              <a:ext cx="3947902" cy="806197"/>
            </a:xfrm>
            <a:prstGeom prst="round2Same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CaixaDeTexto 48">
              <a:extLst>
                <a:ext uri="{FF2B5EF4-FFF2-40B4-BE49-F238E27FC236}">
                  <a16:creationId xmlns:a16="http://schemas.microsoft.com/office/drawing/2014/main" id="{B37B99F6-9B63-4E68-B6B5-43FF10BF2C8F}"/>
                </a:ext>
              </a:extLst>
            </p:cNvPr>
            <p:cNvSpPr txBox="1"/>
            <p:nvPr/>
          </p:nvSpPr>
          <p:spPr>
            <a:xfrm rot="16200000">
              <a:off x="-1301032" y="3105835"/>
              <a:ext cx="2982686" cy="646331"/>
            </a:xfrm>
            <a:prstGeom prst="rect">
              <a:avLst/>
            </a:prstGeom>
            <a:noFill/>
          </p:spPr>
          <p:txBody>
            <a:bodyPr wrap="square" rtlCol="0">
              <a:spAutoFit/>
            </a:bodyPr>
            <a:lstStyle/>
            <a:p>
              <a:pPr algn="ctr"/>
              <a:r>
                <a:rPr lang="pt-BR" sz="3600" b="1" dirty="0">
                  <a:solidFill>
                    <a:schemeClr val="tx2">
                      <a:lumMod val="20000"/>
                      <a:lumOff val="80000"/>
                    </a:schemeClr>
                  </a:solidFill>
                  <a:latin typeface="Tw Cen MT" panose="020B0602020104020603" pitchFamily="34" charset="0"/>
                </a:rPr>
                <a:t>Conclusão</a:t>
              </a:r>
              <a:endParaRPr lang="en-US" sz="3600" b="1" dirty="0">
                <a:solidFill>
                  <a:schemeClr val="tx2">
                    <a:lumMod val="20000"/>
                    <a:lumOff val="80000"/>
                  </a:schemeClr>
                </a:solidFill>
                <a:latin typeface="Tw Cen MT" panose="020B0602020104020603" pitchFamily="34" charset="0"/>
              </a:endParaRPr>
            </a:p>
          </p:txBody>
        </p:sp>
      </p:grpSp>
      <p:sp>
        <p:nvSpPr>
          <p:cNvPr id="2" name="CaixaDeTexto 1">
            <a:extLst>
              <a:ext uri="{FF2B5EF4-FFF2-40B4-BE49-F238E27FC236}">
                <a16:creationId xmlns:a16="http://schemas.microsoft.com/office/drawing/2014/main" id="{3BCA30BD-FEBB-47B6-BD53-F51CD5EB0EA3}"/>
              </a:ext>
            </a:extLst>
          </p:cNvPr>
          <p:cNvSpPr txBox="1"/>
          <p:nvPr/>
        </p:nvSpPr>
        <p:spPr>
          <a:xfrm>
            <a:off x="2392808" y="266700"/>
            <a:ext cx="5422900" cy="6740307"/>
          </a:xfrm>
          <a:prstGeom prst="rect">
            <a:avLst/>
          </a:prstGeom>
          <a:noFill/>
        </p:spPr>
        <p:txBody>
          <a:bodyPr wrap="square" rtlCol="0">
            <a:spAutoFit/>
          </a:bodyPr>
          <a:lstStyle/>
          <a:p>
            <a:r>
              <a:rPr lang="pt-BR" b="1" dirty="0">
                <a:solidFill>
                  <a:schemeClr val="tx1">
                    <a:lumMod val="85000"/>
                    <a:lumOff val="15000"/>
                  </a:schemeClr>
                </a:solidFill>
                <a:latin typeface="Tw Cen MT" panose="020B0602020104020603" pitchFamily="34" charset="0"/>
              </a:rPr>
              <a:t>1833</a:t>
            </a:r>
            <a:r>
              <a:rPr lang="pt-BR" dirty="0">
                <a:solidFill>
                  <a:schemeClr val="tx1">
                    <a:lumMod val="85000"/>
                    <a:lumOff val="15000"/>
                  </a:schemeClr>
                </a:solidFill>
                <a:latin typeface="Tw Cen MT" panose="020B0602020104020603" pitchFamily="34" charset="0"/>
              </a:rPr>
              <a:t> – Babbage (avô do computador digital) projetou a máquina analítica que tinha um controle de memória aritmética, de entrada e saída de dados. (O mesmo faleceu antes de finalizar o projeto). </a:t>
            </a:r>
          </a:p>
          <a:p>
            <a:endParaRPr lang="pt-BR" dirty="0">
              <a:solidFill>
                <a:schemeClr val="tx1">
                  <a:lumMod val="85000"/>
                  <a:lumOff val="15000"/>
                </a:schemeClr>
              </a:solidFill>
              <a:latin typeface="Tw Cen MT" panose="020B0602020104020603" pitchFamily="34" charset="0"/>
            </a:endParaRPr>
          </a:p>
          <a:p>
            <a:r>
              <a:rPr lang="pt-BR" b="1" dirty="0">
                <a:solidFill>
                  <a:schemeClr val="tx1">
                    <a:lumMod val="85000"/>
                    <a:lumOff val="15000"/>
                  </a:schemeClr>
                </a:solidFill>
                <a:latin typeface="Tw Cen MT" panose="020B0602020104020603" pitchFamily="34" charset="0"/>
              </a:rPr>
              <a:t>1890</a:t>
            </a:r>
            <a:r>
              <a:rPr lang="pt-BR" dirty="0">
                <a:solidFill>
                  <a:schemeClr val="tx1">
                    <a:lumMod val="85000"/>
                    <a:lumOff val="15000"/>
                  </a:schemeClr>
                </a:solidFill>
                <a:latin typeface="Tw Cen MT" panose="020B0602020104020603" pitchFamily="34" charset="0"/>
              </a:rPr>
              <a:t> – Herman </a:t>
            </a:r>
            <a:r>
              <a:rPr lang="pt-BR" dirty="0" err="1">
                <a:solidFill>
                  <a:schemeClr val="tx1">
                    <a:lumMod val="85000"/>
                    <a:lumOff val="15000"/>
                  </a:schemeClr>
                </a:solidFill>
                <a:latin typeface="Tw Cen MT" panose="020B0602020104020603" pitchFamily="34" charset="0"/>
              </a:rPr>
              <a:t>Hollerith</a:t>
            </a:r>
            <a:r>
              <a:rPr lang="pt-BR" dirty="0">
                <a:solidFill>
                  <a:schemeClr val="tx1">
                    <a:lumMod val="85000"/>
                    <a:lumOff val="15000"/>
                  </a:schemeClr>
                </a:solidFill>
                <a:latin typeface="Tw Cen MT" panose="020B0602020104020603" pitchFamily="34" charset="0"/>
              </a:rPr>
              <a:t> desenvolveu uma maquina de tabular que utilizava cartões perfurados (Para simular uma memoria).</a:t>
            </a:r>
          </a:p>
          <a:p>
            <a:endParaRPr lang="pt-BR" dirty="0">
              <a:solidFill>
                <a:schemeClr val="tx1">
                  <a:lumMod val="85000"/>
                  <a:lumOff val="15000"/>
                </a:schemeClr>
              </a:solidFill>
              <a:latin typeface="Tw Cen MT" panose="020B0602020104020603" pitchFamily="34" charset="0"/>
            </a:endParaRPr>
          </a:p>
          <a:p>
            <a:r>
              <a:rPr lang="pt-BR" b="1" dirty="0">
                <a:solidFill>
                  <a:schemeClr val="tx1">
                    <a:lumMod val="85000"/>
                    <a:lumOff val="15000"/>
                  </a:schemeClr>
                </a:solidFill>
                <a:latin typeface="Tw Cen MT" panose="020B0602020104020603" pitchFamily="34" charset="0"/>
              </a:rPr>
              <a:t>1936</a:t>
            </a:r>
            <a:r>
              <a:rPr lang="pt-BR" dirty="0">
                <a:solidFill>
                  <a:schemeClr val="tx1">
                    <a:lumMod val="85000"/>
                    <a:lumOff val="15000"/>
                  </a:schemeClr>
                </a:solidFill>
                <a:latin typeface="Tw Cen MT" panose="020B0602020104020603" pitchFamily="34" charset="0"/>
              </a:rPr>
              <a:t> – Alan </a:t>
            </a:r>
            <a:r>
              <a:rPr lang="pt-BR" dirty="0" err="1">
                <a:solidFill>
                  <a:schemeClr val="tx1">
                    <a:lumMod val="85000"/>
                    <a:lumOff val="15000"/>
                  </a:schemeClr>
                </a:solidFill>
                <a:latin typeface="Tw Cen MT" panose="020B0602020104020603" pitchFamily="34" charset="0"/>
              </a:rPr>
              <a:t>Mathison</a:t>
            </a:r>
            <a:r>
              <a:rPr lang="pt-BR" dirty="0">
                <a:solidFill>
                  <a:schemeClr val="tx1">
                    <a:lumMod val="85000"/>
                    <a:lumOff val="15000"/>
                  </a:schemeClr>
                </a:solidFill>
                <a:latin typeface="Tw Cen MT" panose="020B0602020104020603" pitchFamily="34" charset="0"/>
              </a:rPr>
              <a:t> Turing (1912 – 1954), desenvolveu uma máquina universal capaz de resolver todos os tipos de problemas. (mais detalhes no filme “O jogo da Imitação”)</a:t>
            </a:r>
          </a:p>
          <a:p>
            <a:endParaRPr lang="pt-BR" dirty="0">
              <a:solidFill>
                <a:schemeClr val="tx1">
                  <a:lumMod val="85000"/>
                  <a:lumOff val="15000"/>
                </a:schemeClr>
              </a:solidFill>
              <a:latin typeface="Tw Cen MT" panose="020B0602020104020603" pitchFamily="34" charset="0"/>
            </a:endParaRPr>
          </a:p>
          <a:p>
            <a:r>
              <a:rPr lang="pt-BR" b="1" dirty="0">
                <a:solidFill>
                  <a:schemeClr val="tx1">
                    <a:lumMod val="85000"/>
                    <a:lumOff val="15000"/>
                  </a:schemeClr>
                </a:solidFill>
                <a:latin typeface="Tw Cen MT" panose="020B0602020104020603" pitchFamily="34" charset="0"/>
              </a:rPr>
              <a:t>1944</a:t>
            </a:r>
            <a:r>
              <a:rPr lang="pt-BR" dirty="0">
                <a:solidFill>
                  <a:schemeClr val="tx1">
                    <a:lumMod val="85000"/>
                    <a:lumOff val="15000"/>
                  </a:schemeClr>
                </a:solidFill>
                <a:latin typeface="Tw Cen MT" panose="020B0602020104020603" pitchFamily="34" charset="0"/>
              </a:rPr>
              <a:t> – A Marinha dos EUA junto com a Universidade de Harvard e a IBM, desenvolveu um computador com base no calculador analítico de Babbage, o mesmo era capaz de multiplicar dois números de dez dígitos em três segundos. </a:t>
            </a:r>
            <a:br>
              <a:rPr lang="pt-BR" dirty="0">
                <a:solidFill>
                  <a:schemeClr val="tx1">
                    <a:lumMod val="85000"/>
                    <a:lumOff val="15000"/>
                  </a:schemeClr>
                </a:solidFill>
                <a:latin typeface="Tw Cen MT" panose="020B0602020104020603" pitchFamily="34" charset="0"/>
              </a:rPr>
            </a:br>
            <a:r>
              <a:rPr lang="pt-BR" dirty="0">
                <a:solidFill>
                  <a:schemeClr val="tx1">
                    <a:lumMod val="85000"/>
                    <a:lumOff val="15000"/>
                  </a:schemeClr>
                </a:solidFill>
                <a:latin typeface="Tw Cen MT" panose="020B0602020104020603" pitchFamily="34" charset="0"/>
              </a:rPr>
              <a:t>O Mark I foi pensado para calcular a trajetória da pontaria dos canhões de longo alcance, substituindo o calculo a mão.</a:t>
            </a:r>
          </a:p>
          <a:p>
            <a:endParaRPr lang="pt-BR" dirty="0">
              <a:solidFill>
                <a:schemeClr val="tx1">
                  <a:lumMod val="85000"/>
                  <a:lumOff val="15000"/>
                </a:schemeClr>
              </a:solidFill>
              <a:latin typeface="Tw Cen MT" panose="020B0602020104020603" pitchFamily="34" charset="0"/>
            </a:endParaRPr>
          </a:p>
          <a:p>
            <a:endParaRPr lang="pt-BR" dirty="0">
              <a:solidFill>
                <a:schemeClr val="tx1">
                  <a:lumMod val="85000"/>
                  <a:lumOff val="15000"/>
                </a:schemeClr>
              </a:solidFill>
              <a:latin typeface="Tw Cen MT" panose="020B0602020104020603" pitchFamily="34" charset="0"/>
            </a:endParaRPr>
          </a:p>
        </p:txBody>
      </p:sp>
      <p:pic>
        <p:nvPicPr>
          <p:cNvPr id="2050" name="Picture 2" descr="Making Sense of the Census: Hollerith's Punched Card Solution - CHM  Revolution">
            <a:extLst>
              <a:ext uri="{FF2B5EF4-FFF2-40B4-BE49-F238E27FC236}">
                <a16:creationId xmlns:a16="http://schemas.microsoft.com/office/drawing/2014/main" id="{5FA798DF-C06C-4413-86A3-C6BB0188B8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135" b="94952" l="7167" r="93500">
                        <a14:foregroundMark x1="7333" y1="48558" x2="7333" y2="48558"/>
                        <a14:foregroundMark x1="9167" y1="46394" x2="9167" y2="46394"/>
                        <a14:foregroundMark x1="18667" y1="9135" x2="18667" y2="9135"/>
                        <a14:foregroundMark x1="47167" y1="91106" x2="47167" y2="91106"/>
                        <a14:foregroundMark x1="46667" y1="95192" x2="46667" y2="95192"/>
                        <a14:foregroundMark x1="7167" y1="93750" x2="7167" y2="93750"/>
                        <a14:foregroundMark x1="64333" y1="52885" x2="64333" y2="52885"/>
                        <a14:foregroundMark x1="93500" y1="51923" x2="93500" y2="51923"/>
                        <a14:foregroundMark x1="59333" y1="50240" x2="59333" y2="50240"/>
                        <a14:foregroundMark x1="51110" y1="43510" x2="49333" y2="39904"/>
                        <a14:foregroundMark x1="51228" y1="43750" x2="51110" y2="43510"/>
                        <a14:foregroundMark x1="56815" y1="55091" x2="56725" y2="54909"/>
                        <a14:foregroundMark x1="51500" y1="52163" x2="51500" y2="52163"/>
                        <a14:foregroundMark x1="51833" y1="53846" x2="51833" y2="53846"/>
                        <a14:foregroundMark x1="51833" y1="56250" x2="51833" y2="56250"/>
                        <a14:foregroundMark x1="52333" y1="57933" x2="52333" y2="57933"/>
                        <a14:foregroundMark x1="52500" y1="60096" x2="52500" y2="60096"/>
                        <a14:foregroundMark x1="52500" y1="62019" x2="52500" y2="62019"/>
                        <a14:foregroundMark x1="53167" y1="62500" x2="53167" y2="63702"/>
                        <a14:foregroundMark x1="53167" y1="63942" x2="53167" y2="63942"/>
                        <a14:foregroundMark x1="53500" y1="65144" x2="53500" y2="65144"/>
                        <a14:foregroundMark x1="54833" y1="66587" x2="54833" y2="66587"/>
                        <a14:foregroundMark x1="55667" y1="66587" x2="55667" y2="66587"/>
                        <a14:foregroundMark x1="56167" y1="67548" x2="56167" y2="67548"/>
                        <a14:foregroundMark x1="57500" y1="66827" x2="57500" y2="66827"/>
                        <a14:foregroundMark x1="58000" y1="66827" x2="58000" y2="66827"/>
                        <a14:foregroundMark x1="58333" y1="66106" x2="58333" y2="66106"/>
                        <a14:foregroundMark x1="58333" y1="65144" x2="58333" y2="65144"/>
                        <a14:foregroundMark x1="58333" y1="64663" x2="58167" y2="63462"/>
                        <a14:foregroundMark x1="58167" y1="62500" x2="58167" y2="62500"/>
                        <a14:foregroundMark x1="58833" y1="54327" x2="58833" y2="54327"/>
                        <a14:foregroundMark x1="59333" y1="52644" x2="59500" y2="51923"/>
                        <a14:foregroundMark x1="59667" y1="50962" x2="59667" y2="50962"/>
                        <a14:foregroundMark x1="59333" y1="53125" x2="59333" y2="53846"/>
                        <a14:foregroundMark x1="59333" y1="54087" x2="59333" y2="54808"/>
                        <a14:foregroundMark x1="59167" y1="56250" x2="59167" y2="56490"/>
                        <a14:foregroundMark x1="59167" y1="56010" x2="59167" y2="56250"/>
                        <a14:foregroundMark x1="58167" y1="59615" x2="58167" y2="59615"/>
                        <a14:foregroundMark x1="58167" y1="59856" x2="58000" y2="62500"/>
                        <a14:foregroundMark x1="58000" y1="62740" x2="58000" y2="62740"/>
                        <a14:foregroundMark x1="58000" y1="63462" x2="58500" y2="63942"/>
                        <a14:foregroundMark x1="58811" y1="65625" x2="58833" y2="65865"/>
                        <a14:foregroundMark x1="58746" y1="64904" x2="58811" y2="65625"/>
                        <a14:foregroundMark x1="58333" y1="60337" x2="58746" y2="64904"/>
                        <a14:foregroundMark x1="59000" y1="61538" x2="59000" y2="61538"/>
                        <a14:foregroundMark x1="58500" y1="61538" x2="58500" y2="62019"/>
                        <a14:foregroundMark x1="58500" y1="64904" x2="58500" y2="64904"/>
                        <a14:foregroundMark x1="58500" y1="65385" x2="58833" y2="65625"/>
                        <a14:foregroundMark x1="58833" y1="65865" x2="58833" y2="65865"/>
                        <a14:foregroundMark x1="58667" y1="66106" x2="58667" y2="66106"/>
                        <a14:foregroundMark x1="58167" y1="66346" x2="57333" y2="66587"/>
                        <a14:foregroundMark x1="56667" y1="66827" x2="56167" y2="67308"/>
                        <a14:foregroundMark x1="55833" y1="67308" x2="54667" y2="67548"/>
                        <a14:foregroundMark x1="54667" y1="67548" x2="54667" y2="67548"/>
                        <a14:foregroundMark x1="53833" y1="66346" x2="53833" y2="66346"/>
                        <a14:foregroundMark x1="56833" y1="66587" x2="56833" y2="66827"/>
                        <a14:foregroundMark x1="56833" y1="66106" x2="56833" y2="66587"/>
                        <a14:foregroundMark x1="53667" y1="63942" x2="53333" y2="63221"/>
                        <a14:foregroundMark x1="53167" y1="62740" x2="52833" y2="62019"/>
                        <a14:foregroundMark x1="52833" y1="61538" x2="52333" y2="59615"/>
                        <a14:foregroundMark x1="52167" y1="58413" x2="51833" y2="56490"/>
                        <a14:foregroundMark x1="51833" y1="56250" x2="51833" y2="55769"/>
                        <a14:foregroundMark x1="51667" y1="55048" x2="51500" y2="54327"/>
                        <a14:foregroundMark x1="51500" y1="53125" x2="51333" y2="51923"/>
                        <a14:foregroundMark x1="73000" y1="60817" x2="73000" y2="60817"/>
                        <a14:foregroundMark x1="51000" y1="48558" x2="51000" y2="48558"/>
                        <a14:foregroundMark x1="50833" y1="48798" x2="50833" y2="48798"/>
                        <a14:foregroundMark x1="50500" y1="47596" x2="50500" y2="47596"/>
                        <a14:foregroundMark x1="50333" y1="46875" x2="50333" y2="46875"/>
                        <a14:foregroundMark x1="49833" y1="45192" x2="49833" y2="45192"/>
                        <a14:foregroundMark x1="49833" y1="45192" x2="49833" y2="45192"/>
                        <a14:foregroundMark x1="49500" y1="44712" x2="49500" y2="44712"/>
                        <a14:backgroundMark x1="53500" y1="54327" x2="53500" y2="54327"/>
                        <a14:backgroundMark x1="53000" y1="53846" x2="53000" y2="53846"/>
                        <a14:backgroundMark x1="53000" y1="50721" x2="53000" y2="50721"/>
                        <a14:backgroundMark x1="52833" y1="50721" x2="52667" y2="49519"/>
                        <a14:backgroundMark x1="51833" y1="46635" x2="51833" y2="46635"/>
                        <a14:backgroundMark x1="51667" y1="44471" x2="51667" y2="44471"/>
                        <a14:backgroundMark x1="50833" y1="44952" x2="50833" y2="44952"/>
                        <a14:backgroundMark x1="50833" y1="43750" x2="50833" y2="43750"/>
                        <a14:backgroundMark x1="50833" y1="43510" x2="50833" y2="43510"/>
                        <a14:backgroundMark x1="53686" y1="48798" x2="56833" y2="54808"/>
                        <a14:backgroundMark x1="53560" y1="48558" x2="53686" y2="48798"/>
                        <a14:backgroundMark x1="53056" y1="47596" x2="53560" y2="48558"/>
                        <a14:backgroundMark x1="52678" y1="46875" x2="53056" y2="47596"/>
                        <a14:backgroundMark x1="51797" y1="45192" x2="52678" y2="46875"/>
                        <a14:backgroundMark x1="51545" y1="44712" x2="51797" y2="45192"/>
                        <a14:backgroundMark x1="51167" y1="43990" x2="51545" y2="44712"/>
                        <a14:backgroundMark x1="56833" y1="56971" x2="56833" y2="56971"/>
                        <a14:backgroundMark x1="56833" y1="55048" x2="57333" y2="55048"/>
                        <a14:backgroundMark x1="57167" y1="55769" x2="57333" y2="56731"/>
                        <a14:backgroundMark x1="57333" y1="56731" x2="57333" y2="56731"/>
                        <a14:backgroundMark x1="57333" y1="56490" x2="57333" y2="56490"/>
                        <a14:backgroundMark x1="57333" y1="56250" x2="57333" y2="56250"/>
                        <a14:backgroundMark x1="57167" y1="55769" x2="57167" y2="55769"/>
                        <a14:backgroundMark x1="56833" y1="56250" x2="56667" y2="59135"/>
                        <a14:backgroundMark x1="57667" y1="64904" x2="57667" y2="64904"/>
                        <a14:backgroundMark x1="56833" y1="65625" x2="56833" y2="65625"/>
                        <a14:backgroundMark x1="56833" y1="66587" x2="56833" y2="66587"/>
                        <a14:backgroundMark x1="57333" y1="66106" x2="57333" y2="66106"/>
                      </a14:backgroundRemoval>
                    </a14:imgEffect>
                  </a14:imgLayer>
                </a14:imgProps>
              </a:ext>
              <a:ext uri="{28A0092B-C50C-407E-A947-70E740481C1C}">
                <a14:useLocalDpi xmlns:a14="http://schemas.microsoft.com/office/drawing/2010/main" val="0"/>
              </a:ext>
            </a:extLst>
          </a:blip>
          <a:srcRect/>
          <a:stretch>
            <a:fillRect/>
          </a:stretch>
        </p:blipFill>
        <p:spPr bwMode="auto">
          <a:xfrm>
            <a:off x="8059887" y="230240"/>
            <a:ext cx="2271346" cy="157480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hlinkClick r:id="rId4"/>
            <a:extLst>
              <a:ext uri="{FF2B5EF4-FFF2-40B4-BE49-F238E27FC236}">
                <a16:creationId xmlns:a16="http://schemas.microsoft.com/office/drawing/2014/main" id="{7CC00F05-2FD1-44D5-9294-576271C9FB70}"/>
              </a:ext>
            </a:extLst>
          </p:cNvPr>
          <p:cNvSpPr txBox="1"/>
          <p:nvPr/>
        </p:nvSpPr>
        <p:spPr>
          <a:xfrm>
            <a:off x="8090813" y="1737074"/>
            <a:ext cx="2784454" cy="369332"/>
          </a:xfrm>
          <a:prstGeom prst="rect">
            <a:avLst/>
          </a:prstGeom>
          <a:noFill/>
        </p:spPr>
        <p:txBody>
          <a:bodyPr wrap="square" rtlCol="0">
            <a:spAutoFit/>
          </a:bodyPr>
          <a:lstStyle/>
          <a:p>
            <a:r>
              <a:rPr lang="pt-BR" dirty="0">
                <a:solidFill>
                  <a:schemeClr val="bg2">
                    <a:lumMod val="50000"/>
                  </a:schemeClr>
                </a:solidFill>
                <a:latin typeface="Tw Cen MT" panose="020B0602020104020603" pitchFamily="34" charset="0"/>
              </a:rPr>
              <a:t>Maquina do Herman</a:t>
            </a:r>
          </a:p>
        </p:txBody>
      </p:sp>
      <p:pic>
        <p:nvPicPr>
          <p:cNvPr id="2052" name="Picture 4" descr="Difficult to decode: Alan Turing's life and its implications - Science in  the News">
            <a:extLst>
              <a:ext uri="{FF2B5EF4-FFF2-40B4-BE49-F238E27FC236}">
                <a16:creationId xmlns:a16="http://schemas.microsoft.com/office/drawing/2014/main" id="{7DB2D5EC-6A49-4459-AB09-F4920DF0DB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2906" y="2149275"/>
            <a:ext cx="2497064" cy="182597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hlinkClick r:id="rId6"/>
            <a:extLst>
              <a:ext uri="{FF2B5EF4-FFF2-40B4-BE49-F238E27FC236}">
                <a16:creationId xmlns:a16="http://schemas.microsoft.com/office/drawing/2014/main" id="{9E3D44F6-5A9B-43DE-838B-05C4CD31A792}"/>
              </a:ext>
            </a:extLst>
          </p:cNvPr>
          <p:cNvSpPr txBox="1"/>
          <p:nvPr/>
        </p:nvSpPr>
        <p:spPr>
          <a:xfrm>
            <a:off x="7933185" y="3986159"/>
            <a:ext cx="2606674" cy="369332"/>
          </a:xfrm>
          <a:prstGeom prst="rect">
            <a:avLst/>
          </a:prstGeom>
          <a:noFill/>
        </p:spPr>
        <p:txBody>
          <a:bodyPr wrap="square" rtlCol="0">
            <a:spAutoFit/>
          </a:bodyPr>
          <a:lstStyle/>
          <a:p>
            <a:r>
              <a:rPr lang="pt-BR" dirty="0">
                <a:solidFill>
                  <a:schemeClr val="bg2">
                    <a:lumMod val="50000"/>
                  </a:schemeClr>
                </a:solidFill>
                <a:latin typeface="Tw Cen MT" panose="020B0602020104020603" pitchFamily="34" charset="0"/>
              </a:rPr>
              <a:t>Computador do Turing</a:t>
            </a:r>
          </a:p>
        </p:txBody>
      </p:sp>
      <p:pic>
        <p:nvPicPr>
          <p:cNvPr id="2054" name="Picture 6" descr="Harvard Mark I | computer technology | Britannica">
            <a:extLst>
              <a:ext uri="{FF2B5EF4-FFF2-40B4-BE49-F238E27FC236}">
                <a16:creationId xmlns:a16="http://schemas.microsoft.com/office/drawing/2014/main" id="{5A7362A6-1DD9-4353-AE7A-5ABEA6739A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3295" y="4319488"/>
            <a:ext cx="2606675" cy="1655275"/>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hlinkClick r:id="rId8"/>
            <a:extLst>
              <a:ext uri="{FF2B5EF4-FFF2-40B4-BE49-F238E27FC236}">
                <a16:creationId xmlns:a16="http://schemas.microsoft.com/office/drawing/2014/main" id="{A8337AA6-990B-44A9-953D-D264EAFD8A72}"/>
              </a:ext>
            </a:extLst>
          </p:cNvPr>
          <p:cNvSpPr txBox="1"/>
          <p:nvPr/>
        </p:nvSpPr>
        <p:spPr>
          <a:xfrm>
            <a:off x="7877568" y="6000315"/>
            <a:ext cx="2775917" cy="369332"/>
          </a:xfrm>
          <a:prstGeom prst="rect">
            <a:avLst/>
          </a:prstGeom>
          <a:noFill/>
        </p:spPr>
        <p:txBody>
          <a:bodyPr wrap="square" rtlCol="0">
            <a:spAutoFit/>
          </a:bodyPr>
          <a:lstStyle/>
          <a:p>
            <a:r>
              <a:rPr lang="pt-BR" dirty="0">
                <a:solidFill>
                  <a:schemeClr val="bg2">
                    <a:lumMod val="50000"/>
                  </a:schemeClr>
                </a:solidFill>
                <a:latin typeface="Tw Cen MT" panose="020B0602020104020603" pitchFamily="34" charset="0"/>
              </a:rPr>
              <a:t>Computador Mark I</a:t>
            </a:r>
          </a:p>
        </p:txBody>
      </p:sp>
      <p:sp>
        <p:nvSpPr>
          <p:cNvPr id="29" name="CaixaDeTexto 28">
            <a:extLst>
              <a:ext uri="{FF2B5EF4-FFF2-40B4-BE49-F238E27FC236}">
                <a16:creationId xmlns:a16="http://schemas.microsoft.com/office/drawing/2014/main" id="{437D4597-E451-4936-970F-49203BF801AF}"/>
              </a:ext>
            </a:extLst>
          </p:cNvPr>
          <p:cNvSpPr txBox="1"/>
          <p:nvPr/>
        </p:nvSpPr>
        <p:spPr>
          <a:xfrm>
            <a:off x="1891974" y="6483298"/>
            <a:ext cx="3405002" cy="338554"/>
          </a:xfrm>
          <a:prstGeom prst="rect">
            <a:avLst/>
          </a:prstGeom>
          <a:noFill/>
        </p:spPr>
        <p:txBody>
          <a:bodyPr wrap="square" rtlCol="0">
            <a:spAutoFit/>
          </a:bodyPr>
          <a:lstStyle/>
          <a:p>
            <a:r>
              <a:rPr lang="pt-BR" sz="1600" dirty="0">
                <a:latin typeface="Tw Cen MT" panose="020B0602020104020603" pitchFamily="34" charset="0"/>
              </a:rPr>
              <a:t>Apresentador: Felipe Augusto</a:t>
            </a:r>
          </a:p>
        </p:txBody>
      </p:sp>
    </p:spTree>
    <p:extLst>
      <p:ext uri="{BB962C8B-B14F-4D97-AF65-F5344CB8AC3E}">
        <p14:creationId xmlns:p14="http://schemas.microsoft.com/office/powerpoint/2010/main" val="344889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TotalTime>
  <Words>3027</Words>
  <Application>Microsoft Office PowerPoint</Application>
  <PresentationFormat>Widescreen</PresentationFormat>
  <Paragraphs>222</Paragraphs>
  <Slides>25</Slides>
  <Notes>1</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25</vt:i4>
      </vt:variant>
    </vt:vector>
  </HeadingPairs>
  <TitlesOfParts>
    <vt:vector size="33" baseType="lpstr">
      <vt:lpstr>Arial</vt:lpstr>
      <vt:lpstr>Calibri</vt:lpstr>
      <vt:lpstr>Calibri Light</vt:lpstr>
      <vt:lpstr>TW Cen MT</vt:lpstr>
      <vt:lpstr>TW Cen MT</vt:lpstr>
      <vt:lpstr>Tw Cen MT </vt:lpstr>
      <vt:lpstr>Wingdings</vt:lpstr>
      <vt:lpstr>Tema do Office</vt:lpstr>
      <vt:lpstr>Você realmente sabe o que é a Rede de Computadores?</vt:lpstr>
      <vt:lpstr>Meios de Comunicação: História e Evolução</vt:lpstr>
      <vt:lpstr>A história dos meios de Comunicação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Felipe Augusto</dc:creator>
  <cp:lastModifiedBy>Felipe Augusto</cp:lastModifiedBy>
  <cp:revision>129</cp:revision>
  <dcterms:created xsi:type="dcterms:W3CDTF">2021-01-05T14:06:36Z</dcterms:created>
  <dcterms:modified xsi:type="dcterms:W3CDTF">2021-01-22T13:52:45Z</dcterms:modified>
</cp:coreProperties>
</file>